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4"/>
  </p:notesMasterIdLst>
  <p:sldIdLst>
    <p:sldId id="310" r:id="rId2"/>
    <p:sldId id="257" r:id="rId3"/>
    <p:sldId id="309" r:id="rId4"/>
    <p:sldId id="288" r:id="rId5"/>
    <p:sldId id="258" r:id="rId6"/>
    <p:sldId id="291" r:id="rId7"/>
    <p:sldId id="285" r:id="rId8"/>
    <p:sldId id="286" r:id="rId9"/>
    <p:sldId id="289" r:id="rId10"/>
    <p:sldId id="290" r:id="rId11"/>
    <p:sldId id="311" r:id="rId12"/>
    <p:sldId id="308" r:id="rId13"/>
    <p:sldId id="256" r:id="rId14"/>
    <p:sldId id="313" r:id="rId15"/>
    <p:sldId id="307" r:id="rId16"/>
    <p:sldId id="305" r:id="rId17"/>
    <p:sldId id="306" r:id="rId18"/>
    <p:sldId id="312" r:id="rId19"/>
    <p:sldId id="314" r:id="rId20"/>
    <p:sldId id="292" r:id="rId21"/>
    <p:sldId id="293" r:id="rId22"/>
    <p:sldId id="294" r:id="rId23"/>
    <p:sldId id="295" r:id="rId24"/>
    <p:sldId id="296" r:id="rId25"/>
    <p:sldId id="297" r:id="rId26"/>
    <p:sldId id="304" r:id="rId27"/>
    <p:sldId id="299" r:id="rId28"/>
    <p:sldId id="262" r:id="rId29"/>
    <p:sldId id="261" r:id="rId30"/>
    <p:sldId id="263" r:id="rId31"/>
    <p:sldId id="259" r:id="rId32"/>
    <p:sldId id="260" r:id="rId33"/>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0"/>
    <p:restoredTop sz="94963"/>
  </p:normalViewPr>
  <p:slideViewPr>
    <p:cSldViewPr snapToGrid="0" snapToObjects="1">
      <p:cViewPr varScale="1">
        <p:scale>
          <a:sx n="161" d="100"/>
          <a:sy n="161" d="100"/>
        </p:scale>
        <p:origin x="258" y="132"/>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E53DF39-394C-AE49-8CCD-44A842C44F6E}" type="datetimeFigureOut">
              <a:rPr lang="de-DE" smtClean="0"/>
              <a:t>08.12.2023</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0E9AD5E-4342-BC4D-A1A6-8E5184E31D71}" type="slidenum">
              <a:rPr lang="de-DE" smtClean="0"/>
              <a:t>‹Nr.›</a:t>
            </a:fld>
            <a:endParaRPr lang="de-DE"/>
          </a:p>
        </p:txBody>
      </p:sp>
    </p:spTree>
    <p:extLst>
      <p:ext uri="{BB962C8B-B14F-4D97-AF65-F5344CB8AC3E}">
        <p14:creationId xmlns:p14="http://schemas.microsoft.com/office/powerpoint/2010/main" val="3847531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7099b9f178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7099b9f178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11e8a7a50_041: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 name="Google Shape;298;g11e8a7a50_0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e500864d0_0_5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e500864d0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e500864d0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e500864d0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e500864d0_0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0" name="Google Shape;360;ge500864d0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e500864d0_0_7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 name="Google Shape;325;ge500864d0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11e8a7a50_0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 name="Google Shape;274;g11e8a7a50_0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11e8a7a50_013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 name="Google Shape;236;g11e8a7a50_0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e500864d0_0_2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e500864d0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11e8a7a50_0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 name="Google Shape;262;g11e8a7a50_0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ge500864d0_0_3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 name="Google Shape;268;ge500864d0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e500864d0_0_7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e500864d0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ge500864d0_0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 name="Google Shape;286;ge500864d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ge500864d0_0_4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2" name="Google Shape;292;ge500864d0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4695A16-E186-0C44-A045-C074FF8B75DF}"/>
              </a:ext>
            </a:extLst>
          </p:cNvPr>
          <p:cNvSpPr>
            <a:spLocks noGrp="1"/>
          </p:cNvSpPr>
          <p:nvPr>
            <p:ph type="ctrTitle"/>
          </p:nvPr>
        </p:nvSpPr>
        <p:spPr>
          <a:xfrm>
            <a:off x="1524000" y="1122363"/>
            <a:ext cx="9144000" cy="2387600"/>
          </a:xfrm>
        </p:spPr>
        <p:txBody>
          <a:bodyPr anchor="b"/>
          <a:lstStyle>
            <a:lvl1pPr algn="ctr">
              <a:defRPr sz="6000"/>
            </a:lvl1pPr>
          </a:lstStyle>
          <a:p>
            <a:r>
              <a:rPr lang="de-DE"/>
              <a:t>Mastertitelformat bearbeiten</a:t>
            </a:r>
          </a:p>
        </p:txBody>
      </p:sp>
      <p:sp>
        <p:nvSpPr>
          <p:cNvPr id="3" name="Untertitel 2">
            <a:extLst>
              <a:ext uri="{FF2B5EF4-FFF2-40B4-BE49-F238E27FC236}">
                <a16:creationId xmlns:a16="http://schemas.microsoft.com/office/drawing/2014/main" id="{7A8520D2-4F67-0448-B56D-332BE9C1B0F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p>
        </p:txBody>
      </p:sp>
      <p:sp>
        <p:nvSpPr>
          <p:cNvPr id="4" name="Datumsplatzhalter 3">
            <a:extLst>
              <a:ext uri="{FF2B5EF4-FFF2-40B4-BE49-F238E27FC236}">
                <a16:creationId xmlns:a16="http://schemas.microsoft.com/office/drawing/2014/main" id="{AA4F46F1-53CB-DE4C-8D7B-4C8D5D87A71B}"/>
              </a:ext>
            </a:extLst>
          </p:cNvPr>
          <p:cNvSpPr>
            <a:spLocks noGrp="1"/>
          </p:cNvSpPr>
          <p:nvPr>
            <p:ph type="dt" sz="half" idx="10"/>
          </p:nvPr>
        </p:nvSpPr>
        <p:spPr/>
        <p:txBody>
          <a:bodyPr/>
          <a:lstStyle/>
          <a:p>
            <a:fld id="{D8BEC9AC-E756-8448-AACE-77CDB209F57A}" type="datetimeFigureOut">
              <a:rPr lang="de-DE" smtClean="0"/>
              <a:t>08.12.2023</a:t>
            </a:fld>
            <a:endParaRPr lang="de-DE"/>
          </a:p>
        </p:txBody>
      </p:sp>
      <p:sp>
        <p:nvSpPr>
          <p:cNvPr id="5" name="Fußzeilenplatzhalter 4">
            <a:extLst>
              <a:ext uri="{FF2B5EF4-FFF2-40B4-BE49-F238E27FC236}">
                <a16:creationId xmlns:a16="http://schemas.microsoft.com/office/drawing/2014/main" id="{388AEC66-AA7D-7E48-B5B3-1443D5F4C0E3}"/>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53486080-599B-6F4B-A4CE-E24820FBC590}"/>
              </a:ext>
            </a:extLst>
          </p:cNvPr>
          <p:cNvSpPr>
            <a:spLocks noGrp="1"/>
          </p:cNvSpPr>
          <p:nvPr>
            <p:ph type="sldNum" sz="quarter" idx="12"/>
          </p:nvPr>
        </p:nvSpPr>
        <p:spPr/>
        <p:txBody>
          <a:bodyPr/>
          <a:lstStyle/>
          <a:p>
            <a:fld id="{91569667-D21A-E74A-8F94-A611B446337F}" type="slidenum">
              <a:rPr lang="de-DE" smtClean="0"/>
              <a:t>‹Nr.›</a:t>
            </a:fld>
            <a:endParaRPr lang="de-DE"/>
          </a:p>
        </p:txBody>
      </p:sp>
    </p:spTree>
    <p:extLst>
      <p:ext uri="{BB962C8B-B14F-4D97-AF65-F5344CB8AC3E}">
        <p14:creationId xmlns:p14="http://schemas.microsoft.com/office/powerpoint/2010/main" val="30022255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EA630C5-8A1D-7941-A8CC-50F93DA5E960}"/>
              </a:ext>
            </a:extLst>
          </p:cNvPr>
          <p:cNvSpPr>
            <a:spLocks noGrp="1"/>
          </p:cNvSpPr>
          <p:nvPr>
            <p:ph type="title"/>
          </p:nvPr>
        </p:nvSpPr>
        <p:spPr/>
        <p:txBody>
          <a:bodyPr/>
          <a:lstStyle/>
          <a:p>
            <a:r>
              <a:rPr lang="de-DE"/>
              <a:t>Mastertitelformat bearbeiten</a:t>
            </a:r>
          </a:p>
        </p:txBody>
      </p:sp>
      <p:sp>
        <p:nvSpPr>
          <p:cNvPr id="3" name="Vertikaler Textplatzhalter 2">
            <a:extLst>
              <a:ext uri="{FF2B5EF4-FFF2-40B4-BE49-F238E27FC236}">
                <a16:creationId xmlns:a16="http://schemas.microsoft.com/office/drawing/2014/main" id="{6AE26510-2564-3C47-9FD2-A25E8FAA326D}"/>
              </a:ext>
            </a:extLst>
          </p:cNvPr>
          <p:cNvSpPr>
            <a:spLocks noGrp="1"/>
          </p:cNvSpPr>
          <p:nvPr>
            <p:ph type="body" orient="vert" idx="1"/>
          </p:nvPr>
        </p:nvSpPr>
        <p:spPr/>
        <p:txBody>
          <a:bodyPr vert="eaVert"/>
          <a:lstStyle/>
          <a:p>
            <a:r>
              <a:rPr lang="de-DE"/>
              <a:t>Mastertextformat bearbeiten
Zweite Ebene
Dritte Ebene
Vierte Ebene
Fünfte Ebene</a:t>
            </a:r>
          </a:p>
        </p:txBody>
      </p:sp>
      <p:sp>
        <p:nvSpPr>
          <p:cNvPr id="4" name="Datumsplatzhalter 3">
            <a:extLst>
              <a:ext uri="{FF2B5EF4-FFF2-40B4-BE49-F238E27FC236}">
                <a16:creationId xmlns:a16="http://schemas.microsoft.com/office/drawing/2014/main" id="{ADA4F800-58E9-B742-A91A-1A04C1B55769}"/>
              </a:ext>
            </a:extLst>
          </p:cNvPr>
          <p:cNvSpPr>
            <a:spLocks noGrp="1"/>
          </p:cNvSpPr>
          <p:nvPr>
            <p:ph type="dt" sz="half" idx="10"/>
          </p:nvPr>
        </p:nvSpPr>
        <p:spPr/>
        <p:txBody>
          <a:bodyPr/>
          <a:lstStyle/>
          <a:p>
            <a:fld id="{D8BEC9AC-E756-8448-AACE-77CDB209F57A}" type="datetimeFigureOut">
              <a:rPr lang="de-DE" smtClean="0"/>
              <a:t>08.12.2023</a:t>
            </a:fld>
            <a:endParaRPr lang="de-DE"/>
          </a:p>
        </p:txBody>
      </p:sp>
      <p:sp>
        <p:nvSpPr>
          <p:cNvPr id="5" name="Fußzeilenplatzhalter 4">
            <a:extLst>
              <a:ext uri="{FF2B5EF4-FFF2-40B4-BE49-F238E27FC236}">
                <a16:creationId xmlns:a16="http://schemas.microsoft.com/office/drawing/2014/main" id="{3479EF1B-2C63-6141-87BB-C76A739F2094}"/>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962EDDBD-B279-BD44-B09D-0F8127D349D0}"/>
              </a:ext>
            </a:extLst>
          </p:cNvPr>
          <p:cNvSpPr>
            <a:spLocks noGrp="1"/>
          </p:cNvSpPr>
          <p:nvPr>
            <p:ph type="sldNum" sz="quarter" idx="12"/>
          </p:nvPr>
        </p:nvSpPr>
        <p:spPr/>
        <p:txBody>
          <a:bodyPr/>
          <a:lstStyle/>
          <a:p>
            <a:fld id="{91569667-D21A-E74A-8F94-A611B446337F}" type="slidenum">
              <a:rPr lang="de-DE" smtClean="0"/>
              <a:t>‹Nr.›</a:t>
            </a:fld>
            <a:endParaRPr lang="de-DE"/>
          </a:p>
        </p:txBody>
      </p:sp>
    </p:spTree>
    <p:extLst>
      <p:ext uri="{BB962C8B-B14F-4D97-AF65-F5344CB8AC3E}">
        <p14:creationId xmlns:p14="http://schemas.microsoft.com/office/powerpoint/2010/main" val="31074132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a:extLst>
              <a:ext uri="{FF2B5EF4-FFF2-40B4-BE49-F238E27FC236}">
                <a16:creationId xmlns:a16="http://schemas.microsoft.com/office/drawing/2014/main" id="{F80A5563-5F3A-1648-A237-413D4E253303}"/>
              </a:ext>
            </a:extLst>
          </p:cNvPr>
          <p:cNvSpPr>
            <a:spLocks noGrp="1"/>
          </p:cNvSpPr>
          <p:nvPr>
            <p:ph type="title" orient="vert"/>
          </p:nvPr>
        </p:nvSpPr>
        <p:spPr>
          <a:xfrm>
            <a:off x="8724900" y="365125"/>
            <a:ext cx="2628900" cy="5811838"/>
          </a:xfrm>
        </p:spPr>
        <p:txBody>
          <a:bodyPr vert="eaVert"/>
          <a:lstStyle/>
          <a:p>
            <a:r>
              <a:rPr lang="de-DE"/>
              <a:t>Mastertitelformat bearbeiten</a:t>
            </a:r>
          </a:p>
        </p:txBody>
      </p:sp>
      <p:sp>
        <p:nvSpPr>
          <p:cNvPr id="3" name="Vertikaler Textplatzhalter 2">
            <a:extLst>
              <a:ext uri="{FF2B5EF4-FFF2-40B4-BE49-F238E27FC236}">
                <a16:creationId xmlns:a16="http://schemas.microsoft.com/office/drawing/2014/main" id="{60C243F5-28F6-4D41-BE5A-450FA7689DD8}"/>
              </a:ext>
            </a:extLst>
          </p:cNvPr>
          <p:cNvSpPr>
            <a:spLocks noGrp="1"/>
          </p:cNvSpPr>
          <p:nvPr>
            <p:ph type="body" orient="vert" idx="1"/>
          </p:nvPr>
        </p:nvSpPr>
        <p:spPr>
          <a:xfrm>
            <a:off x="838200" y="365125"/>
            <a:ext cx="7734300" cy="5811838"/>
          </a:xfrm>
        </p:spPr>
        <p:txBody>
          <a:bodyPr vert="eaVert"/>
          <a:lstStyle/>
          <a:p>
            <a:r>
              <a:rPr lang="de-DE"/>
              <a:t>Mastertextformat bearbeiten
Zweite Ebene
Dritte Ebene
Vierte Ebene
Fünfte Ebene</a:t>
            </a:r>
          </a:p>
        </p:txBody>
      </p:sp>
      <p:sp>
        <p:nvSpPr>
          <p:cNvPr id="4" name="Datumsplatzhalter 3">
            <a:extLst>
              <a:ext uri="{FF2B5EF4-FFF2-40B4-BE49-F238E27FC236}">
                <a16:creationId xmlns:a16="http://schemas.microsoft.com/office/drawing/2014/main" id="{2FE66B0C-99DB-EB47-8403-035EF1B90C56}"/>
              </a:ext>
            </a:extLst>
          </p:cNvPr>
          <p:cNvSpPr>
            <a:spLocks noGrp="1"/>
          </p:cNvSpPr>
          <p:nvPr>
            <p:ph type="dt" sz="half" idx="10"/>
          </p:nvPr>
        </p:nvSpPr>
        <p:spPr/>
        <p:txBody>
          <a:bodyPr/>
          <a:lstStyle/>
          <a:p>
            <a:fld id="{D8BEC9AC-E756-8448-AACE-77CDB209F57A}" type="datetimeFigureOut">
              <a:rPr lang="de-DE" smtClean="0"/>
              <a:t>08.12.2023</a:t>
            </a:fld>
            <a:endParaRPr lang="de-DE"/>
          </a:p>
        </p:txBody>
      </p:sp>
      <p:sp>
        <p:nvSpPr>
          <p:cNvPr id="5" name="Fußzeilenplatzhalter 4">
            <a:extLst>
              <a:ext uri="{FF2B5EF4-FFF2-40B4-BE49-F238E27FC236}">
                <a16:creationId xmlns:a16="http://schemas.microsoft.com/office/drawing/2014/main" id="{10536D0B-F043-4041-B022-9270E39336AA}"/>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6C161020-48BB-014B-AD86-DA2363E18C41}"/>
              </a:ext>
            </a:extLst>
          </p:cNvPr>
          <p:cNvSpPr>
            <a:spLocks noGrp="1"/>
          </p:cNvSpPr>
          <p:nvPr>
            <p:ph type="sldNum" sz="quarter" idx="12"/>
          </p:nvPr>
        </p:nvSpPr>
        <p:spPr/>
        <p:txBody>
          <a:bodyPr/>
          <a:lstStyle/>
          <a:p>
            <a:fld id="{91569667-D21A-E74A-8F94-A611B446337F}" type="slidenum">
              <a:rPr lang="de-DE" smtClean="0"/>
              <a:t>‹Nr.›</a:t>
            </a:fld>
            <a:endParaRPr lang="de-DE"/>
          </a:p>
        </p:txBody>
      </p:sp>
    </p:spTree>
    <p:extLst>
      <p:ext uri="{BB962C8B-B14F-4D97-AF65-F5344CB8AC3E}">
        <p14:creationId xmlns:p14="http://schemas.microsoft.com/office/powerpoint/2010/main" val="38204935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32"/>
        <p:cNvGrpSpPr/>
        <p:nvPr/>
      </p:nvGrpSpPr>
      <p:grpSpPr>
        <a:xfrm>
          <a:off x="0" y="0"/>
          <a:ext cx="0" cy="0"/>
          <a:chOff x="0" y="0"/>
          <a:chExt cx="0" cy="0"/>
        </a:xfrm>
      </p:grpSpPr>
      <p:sp>
        <p:nvSpPr>
          <p:cNvPr id="33" name="Google Shape;33;p10"/>
          <p:cNvSpPr txBox="1">
            <a:spLocks noGrp="1"/>
          </p:cNvSpPr>
          <p:nvPr>
            <p:ph type="title"/>
          </p:nvPr>
        </p:nvSpPr>
        <p:spPr>
          <a:xfrm>
            <a:off x="609600" y="274637"/>
            <a:ext cx="10972800" cy="11432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SzPts val="3600"/>
              <a:buNone/>
              <a:defRPr>
                <a:solidFill>
                  <a:srgbClr val="DA0002"/>
                </a:solidFill>
              </a:defRPr>
            </a:lvl1pPr>
            <a:lvl2pPr lvl="1" rtl="0">
              <a:spcBef>
                <a:spcPts val="0"/>
              </a:spcBef>
              <a:spcAft>
                <a:spcPts val="0"/>
              </a:spcAft>
              <a:buSzPts val="3600"/>
              <a:buNone/>
              <a:defRPr>
                <a:solidFill>
                  <a:srgbClr val="DA0002"/>
                </a:solidFill>
              </a:defRPr>
            </a:lvl2pPr>
            <a:lvl3pPr lvl="2" rtl="0">
              <a:spcBef>
                <a:spcPts val="0"/>
              </a:spcBef>
              <a:spcAft>
                <a:spcPts val="0"/>
              </a:spcAft>
              <a:buSzPts val="3600"/>
              <a:buNone/>
              <a:defRPr>
                <a:solidFill>
                  <a:srgbClr val="DA0002"/>
                </a:solidFill>
              </a:defRPr>
            </a:lvl3pPr>
            <a:lvl4pPr lvl="3" rtl="0">
              <a:spcBef>
                <a:spcPts val="0"/>
              </a:spcBef>
              <a:spcAft>
                <a:spcPts val="0"/>
              </a:spcAft>
              <a:buSzPts val="3600"/>
              <a:buNone/>
              <a:defRPr>
                <a:solidFill>
                  <a:srgbClr val="DA0002"/>
                </a:solidFill>
              </a:defRPr>
            </a:lvl4pPr>
            <a:lvl5pPr lvl="4" rtl="0">
              <a:spcBef>
                <a:spcPts val="0"/>
              </a:spcBef>
              <a:spcAft>
                <a:spcPts val="0"/>
              </a:spcAft>
              <a:buSzPts val="3600"/>
              <a:buNone/>
              <a:defRPr>
                <a:solidFill>
                  <a:srgbClr val="DA0002"/>
                </a:solidFill>
              </a:defRPr>
            </a:lvl5pPr>
            <a:lvl6pPr lvl="5" rtl="0">
              <a:spcBef>
                <a:spcPts val="0"/>
              </a:spcBef>
              <a:spcAft>
                <a:spcPts val="0"/>
              </a:spcAft>
              <a:buSzPts val="3600"/>
              <a:buNone/>
              <a:defRPr>
                <a:solidFill>
                  <a:srgbClr val="DA0002"/>
                </a:solidFill>
              </a:defRPr>
            </a:lvl6pPr>
            <a:lvl7pPr lvl="6" rtl="0">
              <a:spcBef>
                <a:spcPts val="0"/>
              </a:spcBef>
              <a:spcAft>
                <a:spcPts val="0"/>
              </a:spcAft>
              <a:buSzPts val="3600"/>
              <a:buNone/>
              <a:defRPr>
                <a:solidFill>
                  <a:srgbClr val="DA0002"/>
                </a:solidFill>
              </a:defRPr>
            </a:lvl7pPr>
            <a:lvl8pPr lvl="7" rtl="0">
              <a:spcBef>
                <a:spcPts val="0"/>
              </a:spcBef>
              <a:spcAft>
                <a:spcPts val="0"/>
              </a:spcAft>
              <a:buSzPts val="3600"/>
              <a:buNone/>
              <a:defRPr>
                <a:solidFill>
                  <a:srgbClr val="DA0002"/>
                </a:solidFill>
              </a:defRPr>
            </a:lvl8pPr>
            <a:lvl9pPr lvl="8" rtl="0">
              <a:spcBef>
                <a:spcPts val="0"/>
              </a:spcBef>
              <a:spcAft>
                <a:spcPts val="0"/>
              </a:spcAft>
              <a:buSzPts val="3600"/>
              <a:buNone/>
              <a:defRPr>
                <a:solidFill>
                  <a:srgbClr val="DA0002"/>
                </a:solidFill>
              </a:defRPr>
            </a:lvl9pPr>
          </a:lstStyle>
          <a:p>
            <a:endParaRPr/>
          </a:p>
        </p:txBody>
      </p:sp>
      <p:sp>
        <p:nvSpPr>
          <p:cNvPr id="34" name="Google Shape;34;p10"/>
          <p:cNvSpPr txBox="1">
            <a:spLocks noGrp="1"/>
          </p:cNvSpPr>
          <p:nvPr>
            <p:ph type="body" idx="1"/>
          </p:nvPr>
        </p:nvSpPr>
        <p:spPr>
          <a:xfrm>
            <a:off x="609600" y="1600200"/>
            <a:ext cx="10972800" cy="4967600"/>
          </a:xfrm>
          <a:prstGeom prst="rect">
            <a:avLst/>
          </a:prstGeom>
          <a:noFill/>
          <a:ln>
            <a:noFill/>
          </a:ln>
        </p:spPr>
        <p:txBody>
          <a:bodyPr spcFirstLastPara="1" wrap="square" lIns="91425" tIns="91425" rIns="91425" bIns="91425" anchor="t" anchorCtr="0">
            <a:noAutofit/>
          </a:bodyPr>
          <a:lstStyle>
            <a:lvl1pPr marL="609585" lvl="0" indent="-558786" rtl="0">
              <a:spcBef>
                <a:spcPts val="800"/>
              </a:spcBef>
              <a:spcAft>
                <a:spcPts val="0"/>
              </a:spcAft>
              <a:buSzPts val="3000"/>
              <a:buChar char="●"/>
              <a:defRPr/>
            </a:lvl1pPr>
            <a:lvl2pPr marL="1219170" lvl="1" indent="-507987" rtl="0">
              <a:spcBef>
                <a:spcPts val="0"/>
              </a:spcBef>
              <a:spcAft>
                <a:spcPts val="0"/>
              </a:spcAft>
              <a:buSzPts val="2400"/>
              <a:buChar char="○"/>
              <a:defRPr/>
            </a:lvl2pPr>
            <a:lvl3pPr marL="1828754" lvl="2" indent="-507987" rtl="0">
              <a:spcBef>
                <a:spcPts val="0"/>
              </a:spcBef>
              <a:spcAft>
                <a:spcPts val="0"/>
              </a:spcAft>
              <a:buSzPts val="2400"/>
              <a:buChar char="■"/>
              <a:defRPr/>
            </a:lvl3pPr>
            <a:lvl4pPr marL="2438339" lvl="3" indent="-457189" rtl="0">
              <a:spcBef>
                <a:spcPts val="0"/>
              </a:spcBef>
              <a:spcAft>
                <a:spcPts val="0"/>
              </a:spcAft>
              <a:buSzPts val="1800"/>
              <a:buChar char="●"/>
              <a:defRPr/>
            </a:lvl4pPr>
            <a:lvl5pPr marL="3047924" lvl="4" indent="-457189" rtl="0">
              <a:spcBef>
                <a:spcPts val="0"/>
              </a:spcBef>
              <a:spcAft>
                <a:spcPts val="0"/>
              </a:spcAft>
              <a:buSzPts val="1800"/>
              <a:buChar char="○"/>
              <a:defRPr sz="2400"/>
            </a:lvl5pPr>
            <a:lvl6pPr marL="3657509" lvl="5" indent="-457189" rtl="0">
              <a:spcBef>
                <a:spcPts val="0"/>
              </a:spcBef>
              <a:spcAft>
                <a:spcPts val="0"/>
              </a:spcAft>
              <a:buSzPts val="1800"/>
              <a:buChar char="■"/>
              <a:defRPr sz="2400"/>
            </a:lvl6pPr>
            <a:lvl7pPr marL="4267093" lvl="6" indent="-457189" rtl="0">
              <a:spcBef>
                <a:spcPts val="0"/>
              </a:spcBef>
              <a:spcAft>
                <a:spcPts val="0"/>
              </a:spcAft>
              <a:buSzPts val="1800"/>
              <a:buChar char="●"/>
              <a:defRPr sz="2400"/>
            </a:lvl7pPr>
            <a:lvl8pPr marL="4876678" lvl="7" indent="-457189" rtl="0">
              <a:spcBef>
                <a:spcPts val="0"/>
              </a:spcBef>
              <a:spcAft>
                <a:spcPts val="0"/>
              </a:spcAft>
              <a:buSzPts val="1800"/>
              <a:buChar char="○"/>
              <a:defRPr sz="2400"/>
            </a:lvl8pPr>
            <a:lvl9pPr marL="5486263" lvl="8" indent="-457189" rtl="0">
              <a:spcBef>
                <a:spcPts val="0"/>
              </a:spcBef>
              <a:spcAft>
                <a:spcPts val="0"/>
              </a:spcAft>
              <a:buSzPts val="1800"/>
              <a:buChar char="■"/>
              <a:defRPr sz="2400"/>
            </a:lvl9pPr>
          </a:lstStyle>
          <a:p>
            <a:endParaRPr/>
          </a:p>
        </p:txBody>
      </p:sp>
      <p:cxnSp>
        <p:nvCxnSpPr>
          <p:cNvPr id="35" name="Google Shape;35;p10"/>
          <p:cNvCxnSpPr/>
          <p:nvPr/>
        </p:nvCxnSpPr>
        <p:spPr>
          <a:xfrm>
            <a:off x="609600" y="1524000"/>
            <a:ext cx="10972800" cy="0"/>
          </a:xfrm>
          <a:prstGeom prst="straightConnector1">
            <a:avLst/>
          </a:prstGeom>
          <a:noFill/>
          <a:ln w="50800" cap="flat" cmpd="sng">
            <a:solidFill>
              <a:srgbClr val="DA0002"/>
            </a:solidFill>
            <a:prstDash val="solid"/>
            <a:round/>
            <a:headEnd type="none" w="sm" len="sm"/>
            <a:tailEnd type="none" w="sm" len="sm"/>
          </a:ln>
        </p:spPr>
      </p:cxnSp>
    </p:spTree>
    <p:extLst>
      <p:ext uri="{BB962C8B-B14F-4D97-AF65-F5344CB8AC3E}">
        <p14:creationId xmlns:p14="http://schemas.microsoft.com/office/powerpoint/2010/main" val="42592908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63A89A1-1766-D344-AE9B-9355A9DBE294}"/>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a16="http://schemas.microsoft.com/office/drawing/2014/main" id="{E086661F-229C-8946-8CB3-02865C19F95B}"/>
              </a:ext>
            </a:extLst>
          </p:cNvPr>
          <p:cNvSpPr>
            <a:spLocks noGrp="1"/>
          </p:cNvSpPr>
          <p:nvPr>
            <p:ph idx="1"/>
          </p:nvPr>
        </p:nvSpPr>
        <p:spPr/>
        <p:txBody>
          <a:bodyPr/>
          <a:lstStyle/>
          <a:p>
            <a:r>
              <a:rPr lang="de-DE"/>
              <a:t>Mastertextformat bearbeiten
Zweite Ebene
Dritte Ebene
Vierte Ebene
Fünfte Ebene</a:t>
            </a:r>
          </a:p>
        </p:txBody>
      </p:sp>
      <p:sp>
        <p:nvSpPr>
          <p:cNvPr id="4" name="Datumsplatzhalter 3">
            <a:extLst>
              <a:ext uri="{FF2B5EF4-FFF2-40B4-BE49-F238E27FC236}">
                <a16:creationId xmlns:a16="http://schemas.microsoft.com/office/drawing/2014/main" id="{B6EEA7EB-F86D-F247-8D76-ADDE90EED947}"/>
              </a:ext>
            </a:extLst>
          </p:cNvPr>
          <p:cNvSpPr>
            <a:spLocks noGrp="1"/>
          </p:cNvSpPr>
          <p:nvPr>
            <p:ph type="dt" sz="half" idx="10"/>
          </p:nvPr>
        </p:nvSpPr>
        <p:spPr/>
        <p:txBody>
          <a:bodyPr/>
          <a:lstStyle/>
          <a:p>
            <a:fld id="{D8BEC9AC-E756-8448-AACE-77CDB209F57A}" type="datetimeFigureOut">
              <a:rPr lang="de-DE" smtClean="0"/>
              <a:t>08.12.2023</a:t>
            </a:fld>
            <a:endParaRPr lang="de-DE"/>
          </a:p>
        </p:txBody>
      </p:sp>
      <p:sp>
        <p:nvSpPr>
          <p:cNvPr id="5" name="Fußzeilenplatzhalter 4">
            <a:extLst>
              <a:ext uri="{FF2B5EF4-FFF2-40B4-BE49-F238E27FC236}">
                <a16:creationId xmlns:a16="http://schemas.microsoft.com/office/drawing/2014/main" id="{6F563577-8260-8A44-A2C4-6848E25D14A6}"/>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79383F7A-4625-E144-89F1-658EF6E57A10}"/>
              </a:ext>
            </a:extLst>
          </p:cNvPr>
          <p:cNvSpPr>
            <a:spLocks noGrp="1"/>
          </p:cNvSpPr>
          <p:nvPr>
            <p:ph type="sldNum" sz="quarter" idx="12"/>
          </p:nvPr>
        </p:nvSpPr>
        <p:spPr/>
        <p:txBody>
          <a:bodyPr/>
          <a:lstStyle/>
          <a:p>
            <a:fld id="{91569667-D21A-E74A-8F94-A611B446337F}" type="slidenum">
              <a:rPr lang="de-DE" smtClean="0"/>
              <a:t>‹Nr.›</a:t>
            </a:fld>
            <a:endParaRPr lang="de-DE"/>
          </a:p>
        </p:txBody>
      </p:sp>
    </p:spTree>
    <p:extLst>
      <p:ext uri="{BB962C8B-B14F-4D97-AF65-F5344CB8AC3E}">
        <p14:creationId xmlns:p14="http://schemas.microsoft.com/office/powerpoint/2010/main" val="32783932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972CA09-177F-6444-9D1F-39659061C94A}"/>
              </a:ext>
            </a:extLst>
          </p:cNvPr>
          <p:cNvSpPr>
            <a:spLocks noGrp="1"/>
          </p:cNvSpPr>
          <p:nvPr>
            <p:ph type="title"/>
          </p:nvPr>
        </p:nvSpPr>
        <p:spPr>
          <a:xfrm>
            <a:off x="831850" y="1709738"/>
            <a:ext cx="10515600" cy="2852737"/>
          </a:xfrm>
        </p:spPr>
        <p:txBody>
          <a:bodyPr anchor="b"/>
          <a:lstStyle>
            <a:lvl1pPr>
              <a:defRPr sz="6000"/>
            </a:lvl1pPr>
          </a:lstStyle>
          <a:p>
            <a:r>
              <a:rPr lang="de-DE"/>
              <a:t>Mastertitelformat bearbeiten</a:t>
            </a:r>
          </a:p>
        </p:txBody>
      </p:sp>
      <p:sp>
        <p:nvSpPr>
          <p:cNvPr id="3" name="Textplatzhalter 2">
            <a:extLst>
              <a:ext uri="{FF2B5EF4-FFF2-40B4-BE49-F238E27FC236}">
                <a16:creationId xmlns:a16="http://schemas.microsoft.com/office/drawing/2014/main" id="{8EF0FF13-9D5B-2846-91EF-84422BEE182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de-DE"/>
              <a:t>Mastertextformat bearbeiten
Zweite Ebene
Dritte Ebene
Vierte Ebene
Fünfte Ebene</a:t>
            </a:r>
          </a:p>
        </p:txBody>
      </p:sp>
      <p:sp>
        <p:nvSpPr>
          <p:cNvPr id="4" name="Datumsplatzhalter 3">
            <a:extLst>
              <a:ext uri="{FF2B5EF4-FFF2-40B4-BE49-F238E27FC236}">
                <a16:creationId xmlns:a16="http://schemas.microsoft.com/office/drawing/2014/main" id="{9FF14056-26AD-0042-BFE1-3C88D6BA4EEE}"/>
              </a:ext>
            </a:extLst>
          </p:cNvPr>
          <p:cNvSpPr>
            <a:spLocks noGrp="1"/>
          </p:cNvSpPr>
          <p:nvPr>
            <p:ph type="dt" sz="half" idx="10"/>
          </p:nvPr>
        </p:nvSpPr>
        <p:spPr/>
        <p:txBody>
          <a:bodyPr/>
          <a:lstStyle/>
          <a:p>
            <a:fld id="{D8BEC9AC-E756-8448-AACE-77CDB209F57A}" type="datetimeFigureOut">
              <a:rPr lang="de-DE" smtClean="0"/>
              <a:t>08.12.2023</a:t>
            </a:fld>
            <a:endParaRPr lang="de-DE"/>
          </a:p>
        </p:txBody>
      </p:sp>
      <p:sp>
        <p:nvSpPr>
          <p:cNvPr id="5" name="Fußzeilenplatzhalter 4">
            <a:extLst>
              <a:ext uri="{FF2B5EF4-FFF2-40B4-BE49-F238E27FC236}">
                <a16:creationId xmlns:a16="http://schemas.microsoft.com/office/drawing/2014/main" id="{E376F647-3053-C742-A4FE-E25BD4C429F7}"/>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46DEEC84-5E63-1040-9BFB-1205D40490E7}"/>
              </a:ext>
            </a:extLst>
          </p:cNvPr>
          <p:cNvSpPr>
            <a:spLocks noGrp="1"/>
          </p:cNvSpPr>
          <p:nvPr>
            <p:ph type="sldNum" sz="quarter" idx="12"/>
          </p:nvPr>
        </p:nvSpPr>
        <p:spPr/>
        <p:txBody>
          <a:bodyPr/>
          <a:lstStyle/>
          <a:p>
            <a:fld id="{91569667-D21A-E74A-8F94-A611B446337F}" type="slidenum">
              <a:rPr lang="de-DE" smtClean="0"/>
              <a:t>‹Nr.›</a:t>
            </a:fld>
            <a:endParaRPr lang="de-DE"/>
          </a:p>
        </p:txBody>
      </p:sp>
    </p:spTree>
    <p:extLst>
      <p:ext uri="{BB962C8B-B14F-4D97-AF65-F5344CB8AC3E}">
        <p14:creationId xmlns:p14="http://schemas.microsoft.com/office/powerpoint/2010/main" val="31328790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990293C-09C6-2645-B95B-E07E6C92EE60}"/>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a16="http://schemas.microsoft.com/office/drawing/2014/main" id="{0105AFFF-E947-6941-A65F-7E5A13D1A6A5}"/>
              </a:ext>
            </a:extLst>
          </p:cNvPr>
          <p:cNvSpPr>
            <a:spLocks noGrp="1"/>
          </p:cNvSpPr>
          <p:nvPr>
            <p:ph sz="half" idx="1"/>
          </p:nvPr>
        </p:nvSpPr>
        <p:spPr>
          <a:xfrm>
            <a:off x="838200" y="1825625"/>
            <a:ext cx="5181600" cy="4351338"/>
          </a:xfrm>
        </p:spPr>
        <p:txBody>
          <a:bodyPr/>
          <a:lstStyle/>
          <a:p>
            <a:r>
              <a:rPr lang="de-DE"/>
              <a:t>Mastertextformat bearbeiten
Zweite Ebene
Dritte Ebene
Vierte Ebene
Fünfte Ebene</a:t>
            </a:r>
          </a:p>
        </p:txBody>
      </p:sp>
      <p:sp>
        <p:nvSpPr>
          <p:cNvPr id="4" name="Inhaltsplatzhalter 3">
            <a:extLst>
              <a:ext uri="{FF2B5EF4-FFF2-40B4-BE49-F238E27FC236}">
                <a16:creationId xmlns:a16="http://schemas.microsoft.com/office/drawing/2014/main" id="{4BC263F3-5A97-C54F-AAFE-48CA77819E03}"/>
              </a:ext>
            </a:extLst>
          </p:cNvPr>
          <p:cNvSpPr>
            <a:spLocks noGrp="1"/>
          </p:cNvSpPr>
          <p:nvPr>
            <p:ph sz="half" idx="2"/>
          </p:nvPr>
        </p:nvSpPr>
        <p:spPr>
          <a:xfrm>
            <a:off x="6172200" y="1825625"/>
            <a:ext cx="5181600" cy="4351338"/>
          </a:xfrm>
        </p:spPr>
        <p:txBody>
          <a:bodyPr/>
          <a:lstStyle/>
          <a:p>
            <a:r>
              <a:rPr lang="de-DE"/>
              <a:t>Mastertextformat bearbeiten
Zweite Ebene
Dritte Ebene
Vierte Ebene
Fünfte Ebene</a:t>
            </a:r>
          </a:p>
        </p:txBody>
      </p:sp>
      <p:sp>
        <p:nvSpPr>
          <p:cNvPr id="5" name="Datumsplatzhalter 4">
            <a:extLst>
              <a:ext uri="{FF2B5EF4-FFF2-40B4-BE49-F238E27FC236}">
                <a16:creationId xmlns:a16="http://schemas.microsoft.com/office/drawing/2014/main" id="{F7B0A108-52B8-A540-931D-0215B6D24AE0}"/>
              </a:ext>
            </a:extLst>
          </p:cNvPr>
          <p:cNvSpPr>
            <a:spLocks noGrp="1"/>
          </p:cNvSpPr>
          <p:nvPr>
            <p:ph type="dt" sz="half" idx="10"/>
          </p:nvPr>
        </p:nvSpPr>
        <p:spPr/>
        <p:txBody>
          <a:bodyPr/>
          <a:lstStyle/>
          <a:p>
            <a:fld id="{D8BEC9AC-E756-8448-AACE-77CDB209F57A}" type="datetimeFigureOut">
              <a:rPr lang="de-DE" smtClean="0"/>
              <a:t>08.12.2023</a:t>
            </a:fld>
            <a:endParaRPr lang="de-DE"/>
          </a:p>
        </p:txBody>
      </p:sp>
      <p:sp>
        <p:nvSpPr>
          <p:cNvPr id="6" name="Fußzeilenplatzhalter 5">
            <a:extLst>
              <a:ext uri="{FF2B5EF4-FFF2-40B4-BE49-F238E27FC236}">
                <a16:creationId xmlns:a16="http://schemas.microsoft.com/office/drawing/2014/main" id="{37FE3995-CCB9-F743-9780-062A60745E94}"/>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FB331FB6-9EA6-644E-8A35-64F126D0B749}"/>
              </a:ext>
            </a:extLst>
          </p:cNvPr>
          <p:cNvSpPr>
            <a:spLocks noGrp="1"/>
          </p:cNvSpPr>
          <p:nvPr>
            <p:ph type="sldNum" sz="quarter" idx="12"/>
          </p:nvPr>
        </p:nvSpPr>
        <p:spPr/>
        <p:txBody>
          <a:bodyPr/>
          <a:lstStyle/>
          <a:p>
            <a:fld id="{91569667-D21A-E74A-8F94-A611B446337F}" type="slidenum">
              <a:rPr lang="de-DE" smtClean="0"/>
              <a:t>‹Nr.›</a:t>
            </a:fld>
            <a:endParaRPr lang="de-DE"/>
          </a:p>
        </p:txBody>
      </p:sp>
    </p:spTree>
    <p:extLst>
      <p:ext uri="{BB962C8B-B14F-4D97-AF65-F5344CB8AC3E}">
        <p14:creationId xmlns:p14="http://schemas.microsoft.com/office/powerpoint/2010/main" val="1967359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9D12B4A-DE3F-DE4D-906C-379265BF6732}"/>
              </a:ext>
            </a:extLst>
          </p:cNvPr>
          <p:cNvSpPr>
            <a:spLocks noGrp="1"/>
          </p:cNvSpPr>
          <p:nvPr>
            <p:ph type="title"/>
          </p:nvPr>
        </p:nvSpPr>
        <p:spPr>
          <a:xfrm>
            <a:off x="839788" y="365125"/>
            <a:ext cx="10515600" cy="1325563"/>
          </a:xfrm>
        </p:spPr>
        <p:txBody>
          <a:bodyPr/>
          <a:lstStyle/>
          <a:p>
            <a:r>
              <a:rPr lang="de-DE"/>
              <a:t>Mastertitelformat bearbeiten</a:t>
            </a:r>
          </a:p>
        </p:txBody>
      </p:sp>
      <p:sp>
        <p:nvSpPr>
          <p:cNvPr id="3" name="Textplatzhalter 2">
            <a:extLst>
              <a:ext uri="{FF2B5EF4-FFF2-40B4-BE49-F238E27FC236}">
                <a16:creationId xmlns:a16="http://schemas.microsoft.com/office/drawing/2014/main" id="{7D4C0EAA-A476-4445-A332-1021B5F8B9B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de-DE"/>
              <a:t>Mastertextformat bearbeiten
Zweite Ebene
Dritte Ebene
Vierte Ebene
Fünfte Ebene</a:t>
            </a:r>
          </a:p>
        </p:txBody>
      </p:sp>
      <p:sp>
        <p:nvSpPr>
          <p:cNvPr id="4" name="Inhaltsplatzhalter 3">
            <a:extLst>
              <a:ext uri="{FF2B5EF4-FFF2-40B4-BE49-F238E27FC236}">
                <a16:creationId xmlns:a16="http://schemas.microsoft.com/office/drawing/2014/main" id="{D755D978-780B-4542-A72D-6B3FEE27A681}"/>
              </a:ext>
            </a:extLst>
          </p:cNvPr>
          <p:cNvSpPr>
            <a:spLocks noGrp="1"/>
          </p:cNvSpPr>
          <p:nvPr>
            <p:ph sz="half" idx="2"/>
          </p:nvPr>
        </p:nvSpPr>
        <p:spPr>
          <a:xfrm>
            <a:off x="839788" y="2505075"/>
            <a:ext cx="5157787" cy="3684588"/>
          </a:xfrm>
        </p:spPr>
        <p:txBody>
          <a:bodyPr/>
          <a:lstStyle/>
          <a:p>
            <a:r>
              <a:rPr lang="de-DE"/>
              <a:t>Mastertextformat bearbeiten
Zweite Ebene
Dritte Ebene
Vierte Ebene
Fünfte Ebene</a:t>
            </a:r>
          </a:p>
        </p:txBody>
      </p:sp>
      <p:sp>
        <p:nvSpPr>
          <p:cNvPr id="5" name="Textplatzhalter 4">
            <a:extLst>
              <a:ext uri="{FF2B5EF4-FFF2-40B4-BE49-F238E27FC236}">
                <a16:creationId xmlns:a16="http://schemas.microsoft.com/office/drawing/2014/main" id="{F245E1C5-F38D-3A40-8044-D728BAFB860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de-DE"/>
              <a:t>Mastertextformat bearbeiten
Zweite Ebene
Dritte Ebene
Vierte Ebene
Fünfte Ebene</a:t>
            </a:r>
          </a:p>
        </p:txBody>
      </p:sp>
      <p:sp>
        <p:nvSpPr>
          <p:cNvPr id="6" name="Inhaltsplatzhalter 5">
            <a:extLst>
              <a:ext uri="{FF2B5EF4-FFF2-40B4-BE49-F238E27FC236}">
                <a16:creationId xmlns:a16="http://schemas.microsoft.com/office/drawing/2014/main" id="{C2F52260-FB40-3D42-AC6C-746E384FFC22}"/>
              </a:ext>
            </a:extLst>
          </p:cNvPr>
          <p:cNvSpPr>
            <a:spLocks noGrp="1"/>
          </p:cNvSpPr>
          <p:nvPr>
            <p:ph sz="quarter" idx="4"/>
          </p:nvPr>
        </p:nvSpPr>
        <p:spPr>
          <a:xfrm>
            <a:off x="6172200" y="2505075"/>
            <a:ext cx="5183188" cy="3684588"/>
          </a:xfrm>
        </p:spPr>
        <p:txBody>
          <a:bodyPr/>
          <a:lstStyle/>
          <a:p>
            <a:r>
              <a:rPr lang="de-DE"/>
              <a:t>Mastertextformat bearbeiten
Zweite Ebene
Dritte Ebene
Vierte Ebene
Fünfte Ebene</a:t>
            </a:r>
          </a:p>
        </p:txBody>
      </p:sp>
      <p:sp>
        <p:nvSpPr>
          <p:cNvPr id="7" name="Datumsplatzhalter 6">
            <a:extLst>
              <a:ext uri="{FF2B5EF4-FFF2-40B4-BE49-F238E27FC236}">
                <a16:creationId xmlns:a16="http://schemas.microsoft.com/office/drawing/2014/main" id="{883A3233-6A4A-184D-B26F-69604A7FC6A5}"/>
              </a:ext>
            </a:extLst>
          </p:cNvPr>
          <p:cNvSpPr>
            <a:spLocks noGrp="1"/>
          </p:cNvSpPr>
          <p:nvPr>
            <p:ph type="dt" sz="half" idx="10"/>
          </p:nvPr>
        </p:nvSpPr>
        <p:spPr/>
        <p:txBody>
          <a:bodyPr/>
          <a:lstStyle/>
          <a:p>
            <a:fld id="{D8BEC9AC-E756-8448-AACE-77CDB209F57A}" type="datetimeFigureOut">
              <a:rPr lang="de-DE" smtClean="0"/>
              <a:t>08.12.2023</a:t>
            </a:fld>
            <a:endParaRPr lang="de-DE"/>
          </a:p>
        </p:txBody>
      </p:sp>
      <p:sp>
        <p:nvSpPr>
          <p:cNvPr id="8" name="Fußzeilenplatzhalter 7">
            <a:extLst>
              <a:ext uri="{FF2B5EF4-FFF2-40B4-BE49-F238E27FC236}">
                <a16:creationId xmlns:a16="http://schemas.microsoft.com/office/drawing/2014/main" id="{2AE86D47-6FC3-414C-B660-7C3BABB4AEA1}"/>
              </a:ext>
            </a:extLst>
          </p:cNvPr>
          <p:cNvSpPr>
            <a:spLocks noGrp="1"/>
          </p:cNvSpPr>
          <p:nvPr>
            <p:ph type="ftr" sz="quarter" idx="11"/>
          </p:nvPr>
        </p:nvSpPr>
        <p:spPr/>
        <p:txBody>
          <a:bodyPr/>
          <a:lstStyle/>
          <a:p>
            <a:endParaRPr lang="de-DE"/>
          </a:p>
        </p:txBody>
      </p:sp>
      <p:sp>
        <p:nvSpPr>
          <p:cNvPr id="9" name="Foliennummernplatzhalter 8">
            <a:extLst>
              <a:ext uri="{FF2B5EF4-FFF2-40B4-BE49-F238E27FC236}">
                <a16:creationId xmlns:a16="http://schemas.microsoft.com/office/drawing/2014/main" id="{EF0A2A23-08AD-6944-A1FB-8E7EB140C2FE}"/>
              </a:ext>
            </a:extLst>
          </p:cNvPr>
          <p:cNvSpPr>
            <a:spLocks noGrp="1"/>
          </p:cNvSpPr>
          <p:nvPr>
            <p:ph type="sldNum" sz="quarter" idx="12"/>
          </p:nvPr>
        </p:nvSpPr>
        <p:spPr/>
        <p:txBody>
          <a:bodyPr/>
          <a:lstStyle/>
          <a:p>
            <a:fld id="{91569667-D21A-E74A-8F94-A611B446337F}" type="slidenum">
              <a:rPr lang="de-DE" smtClean="0"/>
              <a:t>‹Nr.›</a:t>
            </a:fld>
            <a:endParaRPr lang="de-DE"/>
          </a:p>
        </p:txBody>
      </p:sp>
    </p:spTree>
    <p:extLst>
      <p:ext uri="{BB962C8B-B14F-4D97-AF65-F5344CB8AC3E}">
        <p14:creationId xmlns:p14="http://schemas.microsoft.com/office/powerpoint/2010/main" val="9376083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3CCE6DB-712C-E842-A08D-26E89EAF441B}"/>
              </a:ext>
            </a:extLst>
          </p:cNvPr>
          <p:cNvSpPr>
            <a:spLocks noGrp="1"/>
          </p:cNvSpPr>
          <p:nvPr>
            <p:ph type="title"/>
          </p:nvPr>
        </p:nvSpPr>
        <p:spPr/>
        <p:txBody>
          <a:bodyPr/>
          <a:lstStyle/>
          <a:p>
            <a:r>
              <a:rPr lang="de-DE"/>
              <a:t>Mastertitelformat bearbeiten</a:t>
            </a:r>
          </a:p>
        </p:txBody>
      </p:sp>
      <p:sp>
        <p:nvSpPr>
          <p:cNvPr id="3" name="Datumsplatzhalter 2">
            <a:extLst>
              <a:ext uri="{FF2B5EF4-FFF2-40B4-BE49-F238E27FC236}">
                <a16:creationId xmlns:a16="http://schemas.microsoft.com/office/drawing/2014/main" id="{5810903D-2DBF-9A45-A4F7-B343C0D77BA2}"/>
              </a:ext>
            </a:extLst>
          </p:cNvPr>
          <p:cNvSpPr>
            <a:spLocks noGrp="1"/>
          </p:cNvSpPr>
          <p:nvPr>
            <p:ph type="dt" sz="half" idx="10"/>
          </p:nvPr>
        </p:nvSpPr>
        <p:spPr/>
        <p:txBody>
          <a:bodyPr/>
          <a:lstStyle/>
          <a:p>
            <a:fld id="{D8BEC9AC-E756-8448-AACE-77CDB209F57A}" type="datetimeFigureOut">
              <a:rPr lang="de-DE" smtClean="0"/>
              <a:t>08.12.2023</a:t>
            </a:fld>
            <a:endParaRPr lang="de-DE"/>
          </a:p>
        </p:txBody>
      </p:sp>
      <p:sp>
        <p:nvSpPr>
          <p:cNvPr id="4" name="Fußzeilenplatzhalter 3">
            <a:extLst>
              <a:ext uri="{FF2B5EF4-FFF2-40B4-BE49-F238E27FC236}">
                <a16:creationId xmlns:a16="http://schemas.microsoft.com/office/drawing/2014/main" id="{00D959BF-54BA-4D4F-8A55-DB51B6957C07}"/>
              </a:ext>
            </a:extLst>
          </p:cNvPr>
          <p:cNvSpPr>
            <a:spLocks noGrp="1"/>
          </p:cNvSpPr>
          <p:nvPr>
            <p:ph type="ftr" sz="quarter" idx="11"/>
          </p:nvPr>
        </p:nvSpPr>
        <p:spPr/>
        <p:txBody>
          <a:bodyPr/>
          <a:lstStyle/>
          <a:p>
            <a:endParaRPr lang="de-DE"/>
          </a:p>
        </p:txBody>
      </p:sp>
      <p:sp>
        <p:nvSpPr>
          <p:cNvPr id="5" name="Foliennummernplatzhalter 4">
            <a:extLst>
              <a:ext uri="{FF2B5EF4-FFF2-40B4-BE49-F238E27FC236}">
                <a16:creationId xmlns:a16="http://schemas.microsoft.com/office/drawing/2014/main" id="{0E008A1A-0F02-634C-A6C9-23E88D576BA3}"/>
              </a:ext>
            </a:extLst>
          </p:cNvPr>
          <p:cNvSpPr>
            <a:spLocks noGrp="1"/>
          </p:cNvSpPr>
          <p:nvPr>
            <p:ph type="sldNum" sz="quarter" idx="12"/>
          </p:nvPr>
        </p:nvSpPr>
        <p:spPr/>
        <p:txBody>
          <a:bodyPr/>
          <a:lstStyle/>
          <a:p>
            <a:fld id="{91569667-D21A-E74A-8F94-A611B446337F}" type="slidenum">
              <a:rPr lang="de-DE" smtClean="0"/>
              <a:t>‹Nr.›</a:t>
            </a:fld>
            <a:endParaRPr lang="de-DE"/>
          </a:p>
        </p:txBody>
      </p:sp>
    </p:spTree>
    <p:extLst>
      <p:ext uri="{BB962C8B-B14F-4D97-AF65-F5344CB8AC3E}">
        <p14:creationId xmlns:p14="http://schemas.microsoft.com/office/powerpoint/2010/main" val="17728616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F1234D1E-7080-E04D-9409-E16445ED12DF}"/>
              </a:ext>
            </a:extLst>
          </p:cNvPr>
          <p:cNvSpPr>
            <a:spLocks noGrp="1"/>
          </p:cNvSpPr>
          <p:nvPr>
            <p:ph type="dt" sz="half" idx="10"/>
          </p:nvPr>
        </p:nvSpPr>
        <p:spPr/>
        <p:txBody>
          <a:bodyPr/>
          <a:lstStyle/>
          <a:p>
            <a:fld id="{D8BEC9AC-E756-8448-AACE-77CDB209F57A}" type="datetimeFigureOut">
              <a:rPr lang="de-DE" smtClean="0"/>
              <a:t>08.12.2023</a:t>
            </a:fld>
            <a:endParaRPr lang="de-DE"/>
          </a:p>
        </p:txBody>
      </p:sp>
      <p:sp>
        <p:nvSpPr>
          <p:cNvPr id="3" name="Fußzeilenplatzhalter 2">
            <a:extLst>
              <a:ext uri="{FF2B5EF4-FFF2-40B4-BE49-F238E27FC236}">
                <a16:creationId xmlns:a16="http://schemas.microsoft.com/office/drawing/2014/main" id="{AC678E02-FE33-8B45-B3FE-FF043EE4FB0A}"/>
              </a:ext>
            </a:extLst>
          </p:cNvPr>
          <p:cNvSpPr>
            <a:spLocks noGrp="1"/>
          </p:cNvSpPr>
          <p:nvPr>
            <p:ph type="ftr" sz="quarter" idx="11"/>
          </p:nvPr>
        </p:nvSpPr>
        <p:spPr/>
        <p:txBody>
          <a:bodyPr/>
          <a:lstStyle/>
          <a:p>
            <a:endParaRPr lang="de-DE"/>
          </a:p>
        </p:txBody>
      </p:sp>
      <p:sp>
        <p:nvSpPr>
          <p:cNvPr id="4" name="Foliennummernplatzhalter 3">
            <a:extLst>
              <a:ext uri="{FF2B5EF4-FFF2-40B4-BE49-F238E27FC236}">
                <a16:creationId xmlns:a16="http://schemas.microsoft.com/office/drawing/2014/main" id="{CA9A5FD8-2624-C741-BE79-C56BEF22A0C8}"/>
              </a:ext>
            </a:extLst>
          </p:cNvPr>
          <p:cNvSpPr>
            <a:spLocks noGrp="1"/>
          </p:cNvSpPr>
          <p:nvPr>
            <p:ph type="sldNum" sz="quarter" idx="12"/>
          </p:nvPr>
        </p:nvSpPr>
        <p:spPr/>
        <p:txBody>
          <a:bodyPr/>
          <a:lstStyle/>
          <a:p>
            <a:fld id="{91569667-D21A-E74A-8F94-A611B446337F}" type="slidenum">
              <a:rPr lang="de-DE" smtClean="0"/>
              <a:t>‹Nr.›</a:t>
            </a:fld>
            <a:endParaRPr lang="de-DE"/>
          </a:p>
        </p:txBody>
      </p:sp>
    </p:spTree>
    <p:extLst>
      <p:ext uri="{BB962C8B-B14F-4D97-AF65-F5344CB8AC3E}">
        <p14:creationId xmlns:p14="http://schemas.microsoft.com/office/powerpoint/2010/main" val="3422424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8FB6B1F-087B-C149-AF11-97D6BCE995E4}"/>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p>
        </p:txBody>
      </p:sp>
      <p:sp>
        <p:nvSpPr>
          <p:cNvPr id="3" name="Inhaltsplatzhalter 2">
            <a:extLst>
              <a:ext uri="{FF2B5EF4-FFF2-40B4-BE49-F238E27FC236}">
                <a16:creationId xmlns:a16="http://schemas.microsoft.com/office/drawing/2014/main" id="{D58873B6-1808-3047-A2AC-D984457AF71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r>
              <a:rPr lang="de-DE"/>
              <a:t>Mastertextformat bearbeiten
Zweite Ebene
Dritte Ebene
Vierte Ebene
Fünfte Ebene</a:t>
            </a:r>
          </a:p>
        </p:txBody>
      </p:sp>
      <p:sp>
        <p:nvSpPr>
          <p:cNvPr id="4" name="Textplatzhalter 3">
            <a:extLst>
              <a:ext uri="{FF2B5EF4-FFF2-40B4-BE49-F238E27FC236}">
                <a16:creationId xmlns:a16="http://schemas.microsoft.com/office/drawing/2014/main" id="{57B44890-AC27-B943-BF45-F41662D232E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de-DE"/>
              <a:t>Mastertextformat bearbeiten
Zweite Ebene
Dritte Ebene
Vierte Ebene
Fünfte Ebene</a:t>
            </a:r>
          </a:p>
        </p:txBody>
      </p:sp>
      <p:sp>
        <p:nvSpPr>
          <p:cNvPr id="5" name="Datumsplatzhalter 4">
            <a:extLst>
              <a:ext uri="{FF2B5EF4-FFF2-40B4-BE49-F238E27FC236}">
                <a16:creationId xmlns:a16="http://schemas.microsoft.com/office/drawing/2014/main" id="{617045E3-5AE5-6B4C-90AC-025C0ACE1243}"/>
              </a:ext>
            </a:extLst>
          </p:cNvPr>
          <p:cNvSpPr>
            <a:spLocks noGrp="1"/>
          </p:cNvSpPr>
          <p:nvPr>
            <p:ph type="dt" sz="half" idx="10"/>
          </p:nvPr>
        </p:nvSpPr>
        <p:spPr/>
        <p:txBody>
          <a:bodyPr/>
          <a:lstStyle/>
          <a:p>
            <a:fld id="{D8BEC9AC-E756-8448-AACE-77CDB209F57A}" type="datetimeFigureOut">
              <a:rPr lang="de-DE" smtClean="0"/>
              <a:t>08.12.2023</a:t>
            </a:fld>
            <a:endParaRPr lang="de-DE"/>
          </a:p>
        </p:txBody>
      </p:sp>
      <p:sp>
        <p:nvSpPr>
          <p:cNvPr id="6" name="Fußzeilenplatzhalter 5">
            <a:extLst>
              <a:ext uri="{FF2B5EF4-FFF2-40B4-BE49-F238E27FC236}">
                <a16:creationId xmlns:a16="http://schemas.microsoft.com/office/drawing/2014/main" id="{B3BD1F4D-A119-FB47-9B61-DDB45678FF38}"/>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F6BDEAB9-F3D5-AF46-8891-D4A07FBFABC2}"/>
              </a:ext>
            </a:extLst>
          </p:cNvPr>
          <p:cNvSpPr>
            <a:spLocks noGrp="1"/>
          </p:cNvSpPr>
          <p:nvPr>
            <p:ph type="sldNum" sz="quarter" idx="12"/>
          </p:nvPr>
        </p:nvSpPr>
        <p:spPr/>
        <p:txBody>
          <a:bodyPr/>
          <a:lstStyle/>
          <a:p>
            <a:fld id="{91569667-D21A-E74A-8F94-A611B446337F}" type="slidenum">
              <a:rPr lang="de-DE" smtClean="0"/>
              <a:t>‹Nr.›</a:t>
            </a:fld>
            <a:endParaRPr lang="de-DE"/>
          </a:p>
        </p:txBody>
      </p:sp>
    </p:spTree>
    <p:extLst>
      <p:ext uri="{BB962C8B-B14F-4D97-AF65-F5344CB8AC3E}">
        <p14:creationId xmlns:p14="http://schemas.microsoft.com/office/powerpoint/2010/main" val="8852528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60AC4F7-E414-F34B-83A9-15407C107EF1}"/>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p>
        </p:txBody>
      </p:sp>
      <p:sp>
        <p:nvSpPr>
          <p:cNvPr id="3" name="Bildplatzhalter 2">
            <a:extLst>
              <a:ext uri="{FF2B5EF4-FFF2-40B4-BE49-F238E27FC236}">
                <a16:creationId xmlns:a16="http://schemas.microsoft.com/office/drawing/2014/main" id="{7F04E87F-DD46-5948-AFC7-922AA9C01EA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platzhalter 3">
            <a:extLst>
              <a:ext uri="{FF2B5EF4-FFF2-40B4-BE49-F238E27FC236}">
                <a16:creationId xmlns:a16="http://schemas.microsoft.com/office/drawing/2014/main" id="{0BA9DE92-00F9-E041-8501-8BA275D1DAC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de-DE"/>
              <a:t>Mastertextformat bearbeiten
Zweite Ebene
Dritte Ebene
Vierte Ebene
Fünfte Ebene</a:t>
            </a:r>
          </a:p>
        </p:txBody>
      </p:sp>
      <p:sp>
        <p:nvSpPr>
          <p:cNvPr id="5" name="Datumsplatzhalter 4">
            <a:extLst>
              <a:ext uri="{FF2B5EF4-FFF2-40B4-BE49-F238E27FC236}">
                <a16:creationId xmlns:a16="http://schemas.microsoft.com/office/drawing/2014/main" id="{75E9F63C-14FA-AD47-82F1-5A359A0C3E3E}"/>
              </a:ext>
            </a:extLst>
          </p:cNvPr>
          <p:cNvSpPr>
            <a:spLocks noGrp="1"/>
          </p:cNvSpPr>
          <p:nvPr>
            <p:ph type="dt" sz="half" idx="10"/>
          </p:nvPr>
        </p:nvSpPr>
        <p:spPr/>
        <p:txBody>
          <a:bodyPr/>
          <a:lstStyle/>
          <a:p>
            <a:fld id="{D8BEC9AC-E756-8448-AACE-77CDB209F57A}" type="datetimeFigureOut">
              <a:rPr lang="de-DE" smtClean="0"/>
              <a:t>08.12.2023</a:t>
            </a:fld>
            <a:endParaRPr lang="de-DE"/>
          </a:p>
        </p:txBody>
      </p:sp>
      <p:sp>
        <p:nvSpPr>
          <p:cNvPr id="6" name="Fußzeilenplatzhalter 5">
            <a:extLst>
              <a:ext uri="{FF2B5EF4-FFF2-40B4-BE49-F238E27FC236}">
                <a16:creationId xmlns:a16="http://schemas.microsoft.com/office/drawing/2014/main" id="{731BBE99-D2F1-F74C-870E-12939E4604E4}"/>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8EFAE347-5244-6B49-82BA-613AA7623773}"/>
              </a:ext>
            </a:extLst>
          </p:cNvPr>
          <p:cNvSpPr>
            <a:spLocks noGrp="1"/>
          </p:cNvSpPr>
          <p:nvPr>
            <p:ph type="sldNum" sz="quarter" idx="12"/>
          </p:nvPr>
        </p:nvSpPr>
        <p:spPr/>
        <p:txBody>
          <a:bodyPr/>
          <a:lstStyle/>
          <a:p>
            <a:fld id="{91569667-D21A-E74A-8F94-A611B446337F}" type="slidenum">
              <a:rPr lang="de-DE" smtClean="0"/>
              <a:t>‹Nr.›</a:t>
            </a:fld>
            <a:endParaRPr lang="de-DE"/>
          </a:p>
        </p:txBody>
      </p:sp>
    </p:spTree>
    <p:extLst>
      <p:ext uri="{BB962C8B-B14F-4D97-AF65-F5344CB8AC3E}">
        <p14:creationId xmlns:p14="http://schemas.microsoft.com/office/powerpoint/2010/main" val="30707728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4B5BBDCD-4E8D-F748-B1DF-8B41D2297F8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Mastertitelformat bearbeiten</a:t>
            </a:r>
          </a:p>
        </p:txBody>
      </p:sp>
      <p:sp>
        <p:nvSpPr>
          <p:cNvPr id="3" name="Textplatzhalter 2">
            <a:extLst>
              <a:ext uri="{FF2B5EF4-FFF2-40B4-BE49-F238E27FC236}">
                <a16:creationId xmlns:a16="http://schemas.microsoft.com/office/drawing/2014/main" id="{DBCA0975-3CE9-D944-A427-0A1BBB87311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r>
              <a:rPr lang="de-DE"/>
              <a:t>Mastertextformat bearbeiten
Zweite Ebene
Dritte Ebene
Vierte Ebene
Fünfte Ebene</a:t>
            </a:r>
          </a:p>
        </p:txBody>
      </p:sp>
      <p:sp>
        <p:nvSpPr>
          <p:cNvPr id="4" name="Datumsplatzhalter 3">
            <a:extLst>
              <a:ext uri="{FF2B5EF4-FFF2-40B4-BE49-F238E27FC236}">
                <a16:creationId xmlns:a16="http://schemas.microsoft.com/office/drawing/2014/main" id="{6264B87D-03F0-844C-86B0-73985A07DBF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8BEC9AC-E756-8448-AACE-77CDB209F57A}" type="datetimeFigureOut">
              <a:rPr lang="de-DE" smtClean="0"/>
              <a:t>08.12.2023</a:t>
            </a:fld>
            <a:endParaRPr lang="de-DE"/>
          </a:p>
        </p:txBody>
      </p:sp>
      <p:sp>
        <p:nvSpPr>
          <p:cNvPr id="5" name="Fußzeilenplatzhalter 4">
            <a:extLst>
              <a:ext uri="{FF2B5EF4-FFF2-40B4-BE49-F238E27FC236}">
                <a16:creationId xmlns:a16="http://schemas.microsoft.com/office/drawing/2014/main" id="{C3FCA48E-ED5B-DE4E-81B5-A8E48E965B0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DE"/>
          </a:p>
        </p:txBody>
      </p:sp>
      <p:sp>
        <p:nvSpPr>
          <p:cNvPr id="6" name="Foliennummernplatzhalter 5">
            <a:extLst>
              <a:ext uri="{FF2B5EF4-FFF2-40B4-BE49-F238E27FC236}">
                <a16:creationId xmlns:a16="http://schemas.microsoft.com/office/drawing/2014/main" id="{B23647BF-94A8-4A43-A2A0-725097FB20C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1569667-D21A-E74A-8F94-A611B446337F}" type="slidenum">
              <a:rPr lang="de-DE" smtClean="0"/>
              <a:t>‹Nr.›</a:t>
            </a:fld>
            <a:endParaRPr lang="de-DE"/>
          </a:p>
        </p:txBody>
      </p:sp>
    </p:spTree>
    <p:extLst>
      <p:ext uri="{BB962C8B-B14F-4D97-AF65-F5344CB8AC3E}">
        <p14:creationId xmlns:p14="http://schemas.microsoft.com/office/powerpoint/2010/main" val="16815310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31.png"/><Relationship Id="rId11" Type="http://schemas.openxmlformats.org/officeDocument/2006/relationships/image" Target="../media/image37.png"/><Relationship Id="rId5" Type="http://schemas.openxmlformats.org/officeDocument/2006/relationships/image" Target="../media/image30.png"/><Relationship Id="rId10" Type="http://schemas.openxmlformats.org/officeDocument/2006/relationships/image" Target="../media/image36.png"/><Relationship Id="rId4" Type="http://schemas.openxmlformats.org/officeDocument/2006/relationships/image" Target="../media/image29.png"/><Relationship Id="rId9" Type="http://schemas.openxmlformats.org/officeDocument/2006/relationships/image" Target="../media/image35.png"/></Relationships>
</file>

<file path=ppt/slides/_rels/slide2.xml.rels><?xml version="1.0" encoding="UTF-8" standalone="yes"?>
<Relationships xmlns="http://schemas.openxmlformats.org/package/2006/relationships"><Relationship Id="rId3" Type="http://schemas.openxmlformats.org/officeDocument/2006/relationships/hyperlink" Target="https://flexikon.doccheck.com/de/Kohlendioxidtransport" TargetMode="External"/><Relationship Id="rId2" Type="http://schemas.openxmlformats.org/officeDocument/2006/relationships/image" Target="../media/image1.tiff"/><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tiff"/></Relationships>
</file>

<file path=ppt/slides/_rels/slide2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0.xml"/><Relationship Id="rId1" Type="http://schemas.openxmlformats.org/officeDocument/2006/relationships/slideLayout" Target="../slideLayouts/slideLayout12.xml"/><Relationship Id="rId4" Type="http://schemas.openxmlformats.org/officeDocument/2006/relationships/image" Target="../media/image42.png"/></Relationships>
</file>

<file path=ppt/slides/_rels/slide2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image" Target="../media/image47.tif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hyperlink" Target="https://www.analog.com/en/technical-articles/guidelines-to-enhancing-the-heartrate-monitoring-performance-of-biosensing-wearables.html"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8.tif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hyperlink" Target="https://de.wikipedia.org/wiki/Meth%C3%A4moglobin#cite_note-2" TargetMode="External"/><Relationship Id="rId3" Type="http://schemas.openxmlformats.org/officeDocument/2006/relationships/hyperlink" Target="https://de.wikipedia.org/wiki/Erythrozyt" TargetMode="External"/><Relationship Id="rId7" Type="http://schemas.openxmlformats.org/officeDocument/2006/relationships/hyperlink" Target="https://de.wikipedia.org/wiki/Meth%C3%A4moglobin#cite_note-1" TargetMode="External"/><Relationship Id="rId2" Type="http://schemas.openxmlformats.org/officeDocument/2006/relationships/hyperlink" Target="https://de.wikipedia.org/wiki/H%C3%A4moglobin" TargetMode="External"/><Relationship Id="rId1" Type="http://schemas.openxmlformats.org/officeDocument/2006/relationships/slideLayout" Target="../slideLayouts/slideLayout2.xml"/><Relationship Id="rId6" Type="http://schemas.openxmlformats.org/officeDocument/2006/relationships/hyperlink" Target="https://de.wikipedia.org/wiki/Autooxidation" TargetMode="External"/><Relationship Id="rId5" Type="http://schemas.openxmlformats.org/officeDocument/2006/relationships/hyperlink" Target="https://de.wikipedia.org/wiki/Oxidation" TargetMode="External"/><Relationship Id="rId4" Type="http://schemas.openxmlformats.org/officeDocument/2006/relationships/hyperlink" Target="https://de.wikipedia.org/wiki/Eisen"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BB7888A-C85A-1890-A4F1-B29CAAB13814}"/>
              </a:ext>
            </a:extLst>
          </p:cNvPr>
          <p:cNvSpPr>
            <a:spLocks noGrp="1"/>
          </p:cNvSpPr>
          <p:nvPr>
            <p:ph type="ctrTitle"/>
          </p:nvPr>
        </p:nvSpPr>
        <p:spPr/>
        <p:txBody>
          <a:bodyPr/>
          <a:lstStyle/>
          <a:p>
            <a:r>
              <a:rPr lang="de-DE" dirty="0"/>
              <a:t>Pulsoxymetrie</a:t>
            </a:r>
          </a:p>
        </p:txBody>
      </p:sp>
    </p:spTree>
    <p:extLst>
      <p:ext uri="{BB962C8B-B14F-4D97-AF65-F5344CB8AC3E}">
        <p14:creationId xmlns:p14="http://schemas.microsoft.com/office/powerpoint/2010/main" val="41475455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49"/>
          <p:cNvSpPr txBox="1">
            <a:spLocks noGrp="1"/>
          </p:cNvSpPr>
          <p:nvPr>
            <p:ph type="title"/>
          </p:nvPr>
        </p:nvSpPr>
        <p:spPr>
          <a:xfrm>
            <a:off x="609600" y="274637"/>
            <a:ext cx="10972800" cy="1143200"/>
          </a:xfrm>
          <a:prstGeom prst="rect">
            <a:avLst/>
          </a:prstGeom>
        </p:spPr>
        <p:txBody>
          <a:bodyPr spcFirstLastPara="1" vert="horz" wrap="square" lIns="121900" tIns="121900" rIns="121900" bIns="121900" rtlCol="0" anchor="b" anchorCtr="0">
            <a:noAutofit/>
          </a:bodyPr>
          <a:lstStyle/>
          <a:p>
            <a:r>
              <a:rPr lang="en"/>
              <a:t>Pulsoxymetrie</a:t>
            </a:r>
            <a:endParaRPr/>
          </a:p>
        </p:txBody>
      </p:sp>
      <p:pic>
        <p:nvPicPr>
          <p:cNvPr id="271" name="Google Shape;271;p49"/>
          <p:cNvPicPr preferRelativeResize="0"/>
          <p:nvPr/>
        </p:nvPicPr>
        <p:blipFill>
          <a:blip r:embed="rId3">
            <a:alphaModFix/>
          </a:blip>
          <a:stretch>
            <a:fillRect/>
          </a:stretch>
        </p:blipFill>
        <p:spPr>
          <a:xfrm>
            <a:off x="2592867" y="1772533"/>
            <a:ext cx="7212000" cy="45676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4" name="Gruppieren 63">
            <a:extLst>
              <a:ext uri="{FF2B5EF4-FFF2-40B4-BE49-F238E27FC236}">
                <a16:creationId xmlns:a16="http://schemas.microsoft.com/office/drawing/2014/main" id="{3158DB75-81CB-6C40-8528-2592CFAE2D6B}"/>
              </a:ext>
            </a:extLst>
          </p:cNvPr>
          <p:cNvGrpSpPr/>
          <p:nvPr/>
        </p:nvGrpSpPr>
        <p:grpSpPr>
          <a:xfrm>
            <a:off x="0" y="991702"/>
            <a:ext cx="8585200" cy="5067300"/>
            <a:chOff x="0" y="240408"/>
            <a:chExt cx="8585200" cy="5067300"/>
          </a:xfrm>
        </p:grpSpPr>
        <p:pic>
          <p:nvPicPr>
            <p:cNvPr id="4" name="Grafik 3">
              <a:extLst>
                <a:ext uri="{FF2B5EF4-FFF2-40B4-BE49-F238E27FC236}">
                  <a16:creationId xmlns:a16="http://schemas.microsoft.com/office/drawing/2014/main" id="{62827C41-9604-EA4D-A0E0-86D00C94FDB5}"/>
                </a:ext>
              </a:extLst>
            </p:cNvPr>
            <p:cNvPicPr>
              <a:picLocks noChangeAspect="1"/>
            </p:cNvPicPr>
            <p:nvPr/>
          </p:nvPicPr>
          <p:blipFill>
            <a:blip r:embed="rId2"/>
            <a:stretch>
              <a:fillRect/>
            </a:stretch>
          </p:blipFill>
          <p:spPr>
            <a:xfrm>
              <a:off x="0" y="240408"/>
              <a:ext cx="8585200" cy="5067300"/>
            </a:xfrm>
            <a:prstGeom prst="rect">
              <a:avLst/>
            </a:prstGeom>
          </p:spPr>
        </p:pic>
        <p:cxnSp>
          <p:nvCxnSpPr>
            <p:cNvPr id="7" name="Gerade Verbindung 6">
              <a:extLst>
                <a:ext uri="{FF2B5EF4-FFF2-40B4-BE49-F238E27FC236}">
                  <a16:creationId xmlns:a16="http://schemas.microsoft.com/office/drawing/2014/main" id="{79642E9D-BCA5-944B-857B-521E7605A901}"/>
                </a:ext>
              </a:extLst>
            </p:cNvPr>
            <p:cNvCxnSpPr>
              <a:cxnSpLocks/>
            </p:cNvCxnSpPr>
            <p:nvPr/>
          </p:nvCxnSpPr>
          <p:spPr>
            <a:xfrm>
              <a:off x="1749269" y="4156901"/>
              <a:ext cx="0" cy="299804"/>
            </a:xfrm>
            <a:prstGeom prst="line">
              <a:avLst/>
            </a:prstGeom>
            <a:ln w="28575">
              <a:solidFill>
                <a:schemeClr val="accent6"/>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9" name="Gerade Verbindung 18">
              <a:extLst>
                <a:ext uri="{FF2B5EF4-FFF2-40B4-BE49-F238E27FC236}">
                  <a16:creationId xmlns:a16="http://schemas.microsoft.com/office/drawing/2014/main" id="{30F3A46E-98E7-BC4C-B8F1-25DE238BD0C1}"/>
                </a:ext>
              </a:extLst>
            </p:cNvPr>
            <p:cNvCxnSpPr>
              <a:cxnSpLocks/>
            </p:cNvCxnSpPr>
            <p:nvPr/>
          </p:nvCxnSpPr>
          <p:spPr>
            <a:xfrm>
              <a:off x="5379388" y="3499831"/>
              <a:ext cx="0" cy="956874"/>
            </a:xfrm>
            <a:prstGeom prst="line">
              <a:avLst/>
            </a:prstGeom>
            <a:ln w="28575">
              <a:solidFill>
                <a:schemeClr val="accent6"/>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0" name="Gerade Verbindung 29">
              <a:extLst>
                <a:ext uri="{FF2B5EF4-FFF2-40B4-BE49-F238E27FC236}">
                  <a16:creationId xmlns:a16="http://schemas.microsoft.com/office/drawing/2014/main" id="{A2A8853B-E1C5-D746-A43E-0C0AB6444D0B}"/>
                </a:ext>
              </a:extLst>
            </p:cNvPr>
            <p:cNvCxnSpPr>
              <a:cxnSpLocks/>
            </p:cNvCxnSpPr>
            <p:nvPr/>
          </p:nvCxnSpPr>
          <p:spPr>
            <a:xfrm>
              <a:off x="5486819" y="3762531"/>
              <a:ext cx="0" cy="694174"/>
            </a:xfrm>
            <a:prstGeom prst="line">
              <a:avLst/>
            </a:prstGeom>
            <a:ln w="28575">
              <a:solidFill>
                <a:schemeClr val="accent2"/>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4" name="Gerade Verbindung 33">
              <a:extLst>
                <a:ext uri="{FF2B5EF4-FFF2-40B4-BE49-F238E27FC236}">
                  <a16:creationId xmlns:a16="http://schemas.microsoft.com/office/drawing/2014/main" id="{8F3E246C-4B62-EA4D-98EB-0B1A47E448A6}"/>
                </a:ext>
              </a:extLst>
            </p:cNvPr>
            <p:cNvCxnSpPr>
              <a:cxnSpLocks/>
            </p:cNvCxnSpPr>
            <p:nvPr/>
          </p:nvCxnSpPr>
          <p:spPr>
            <a:xfrm>
              <a:off x="1846708" y="2143593"/>
              <a:ext cx="0" cy="2313112"/>
            </a:xfrm>
            <a:prstGeom prst="line">
              <a:avLst/>
            </a:prstGeom>
            <a:ln w="28575">
              <a:solidFill>
                <a:schemeClr val="accent2"/>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cxnSp>
        <p:nvCxnSpPr>
          <p:cNvPr id="41" name="Gerade Verbindung 40">
            <a:extLst>
              <a:ext uri="{FF2B5EF4-FFF2-40B4-BE49-F238E27FC236}">
                <a16:creationId xmlns:a16="http://schemas.microsoft.com/office/drawing/2014/main" id="{B4F13B84-299C-D046-A683-6570DF0F9160}"/>
              </a:ext>
            </a:extLst>
          </p:cNvPr>
          <p:cNvCxnSpPr>
            <a:cxnSpLocks/>
          </p:cNvCxnSpPr>
          <p:nvPr/>
        </p:nvCxnSpPr>
        <p:spPr>
          <a:xfrm>
            <a:off x="8845545" y="3636616"/>
            <a:ext cx="0" cy="2313112"/>
          </a:xfrm>
          <a:prstGeom prst="line">
            <a:avLst/>
          </a:prstGeom>
          <a:ln w="28575">
            <a:solidFill>
              <a:schemeClr val="accent2"/>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2" name="Gerade Verbindung 41">
            <a:extLst>
              <a:ext uri="{FF2B5EF4-FFF2-40B4-BE49-F238E27FC236}">
                <a16:creationId xmlns:a16="http://schemas.microsoft.com/office/drawing/2014/main" id="{9DBE5284-9226-724A-B3DF-C9909BF4B347}"/>
              </a:ext>
            </a:extLst>
          </p:cNvPr>
          <p:cNvCxnSpPr>
            <a:cxnSpLocks/>
          </p:cNvCxnSpPr>
          <p:nvPr/>
        </p:nvCxnSpPr>
        <p:spPr>
          <a:xfrm>
            <a:off x="10719307" y="4413658"/>
            <a:ext cx="0" cy="694174"/>
          </a:xfrm>
          <a:prstGeom prst="line">
            <a:avLst/>
          </a:prstGeom>
          <a:ln w="28575">
            <a:solidFill>
              <a:schemeClr val="accent2"/>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8" name="Gerade Verbindung 37">
            <a:extLst>
              <a:ext uri="{FF2B5EF4-FFF2-40B4-BE49-F238E27FC236}">
                <a16:creationId xmlns:a16="http://schemas.microsoft.com/office/drawing/2014/main" id="{15A3ECD1-66EC-B848-A547-CC36EADE74D9}"/>
              </a:ext>
            </a:extLst>
          </p:cNvPr>
          <p:cNvCxnSpPr>
            <a:cxnSpLocks/>
          </p:cNvCxnSpPr>
          <p:nvPr/>
        </p:nvCxnSpPr>
        <p:spPr>
          <a:xfrm>
            <a:off x="8585200" y="4793172"/>
            <a:ext cx="2462551" cy="7124"/>
          </a:xfrm>
          <a:prstGeom prst="line">
            <a:avLst/>
          </a:prstGeom>
        </p:spPr>
        <p:style>
          <a:lnRef idx="1">
            <a:schemeClr val="accent1"/>
          </a:lnRef>
          <a:fillRef idx="0">
            <a:schemeClr val="accent1"/>
          </a:fillRef>
          <a:effectRef idx="0">
            <a:schemeClr val="accent1"/>
          </a:effectRef>
          <a:fontRef idx="minor">
            <a:schemeClr val="tx1"/>
          </a:fontRef>
        </p:style>
      </p:cxnSp>
      <p:sp>
        <p:nvSpPr>
          <p:cNvPr id="16" name="Textfeld 15">
            <a:extLst>
              <a:ext uri="{FF2B5EF4-FFF2-40B4-BE49-F238E27FC236}">
                <a16:creationId xmlns:a16="http://schemas.microsoft.com/office/drawing/2014/main" id="{A9E8BBE0-77A7-4A4A-80A1-5E8DF6DBC4C2}"/>
              </a:ext>
            </a:extLst>
          </p:cNvPr>
          <p:cNvSpPr txBox="1"/>
          <p:nvPr/>
        </p:nvSpPr>
        <p:spPr>
          <a:xfrm>
            <a:off x="476722" y="610795"/>
            <a:ext cx="5935151" cy="369332"/>
          </a:xfrm>
          <a:prstGeom prst="rect">
            <a:avLst/>
          </a:prstGeom>
          <a:noFill/>
        </p:spPr>
        <p:txBody>
          <a:bodyPr wrap="none" rtlCol="0">
            <a:spAutoFit/>
          </a:bodyPr>
          <a:lstStyle/>
          <a:p>
            <a:r>
              <a:rPr lang="de-DE" dirty="0"/>
              <a:t>Wenn die Absorption steigt, nimmt das </a:t>
            </a:r>
            <a:r>
              <a:rPr lang="de-DE" dirty="0" err="1"/>
              <a:t>Photodiodensignal</a:t>
            </a:r>
            <a:r>
              <a:rPr lang="de-DE" dirty="0"/>
              <a:t> ab</a:t>
            </a:r>
          </a:p>
        </p:txBody>
      </p:sp>
      <p:cxnSp>
        <p:nvCxnSpPr>
          <p:cNvPr id="23" name="Gerade Verbindung 22">
            <a:extLst>
              <a:ext uri="{FF2B5EF4-FFF2-40B4-BE49-F238E27FC236}">
                <a16:creationId xmlns:a16="http://schemas.microsoft.com/office/drawing/2014/main" id="{DF5DC8F7-9EF2-444B-9674-375DA8219E81}"/>
              </a:ext>
            </a:extLst>
          </p:cNvPr>
          <p:cNvCxnSpPr>
            <a:cxnSpLocks/>
          </p:cNvCxnSpPr>
          <p:nvPr/>
        </p:nvCxnSpPr>
        <p:spPr>
          <a:xfrm>
            <a:off x="8603133" y="2835325"/>
            <a:ext cx="2462551" cy="7124"/>
          </a:xfrm>
          <a:prstGeom prst="line">
            <a:avLst/>
          </a:prstGeom>
        </p:spPr>
        <p:style>
          <a:lnRef idx="1">
            <a:schemeClr val="accent1"/>
          </a:lnRef>
          <a:fillRef idx="0">
            <a:schemeClr val="accent1"/>
          </a:fillRef>
          <a:effectRef idx="0">
            <a:schemeClr val="accent1"/>
          </a:effectRef>
          <a:fontRef idx="minor">
            <a:schemeClr val="tx1"/>
          </a:fontRef>
        </p:style>
      </p:cxnSp>
      <p:sp>
        <p:nvSpPr>
          <p:cNvPr id="28" name="Textfeld 27">
            <a:extLst>
              <a:ext uri="{FF2B5EF4-FFF2-40B4-BE49-F238E27FC236}">
                <a16:creationId xmlns:a16="http://schemas.microsoft.com/office/drawing/2014/main" id="{DAB8B126-F1A3-F543-B118-4E52025E5804}"/>
              </a:ext>
            </a:extLst>
          </p:cNvPr>
          <p:cNvSpPr txBox="1"/>
          <p:nvPr/>
        </p:nvSpPr>
        <p:spPr>
          <a:xfrm>
            <a:off x="8461476" y="3224617"/>
            <a:ext cx="829073" cy="369332"/>
          </a:xfrm>
          <a:prstGeom prst="rect">
            <a:avLst/>
          </a:prstGeom>
          <a:noFill/>
        </p:spPr>
        <p:txBody>
          <a:bodyPr wrap="none" rtlCol="0">
            <a:spAutoFit/>
          </a:bodyPr>
          <a:lstStyle/>
          <a:p>
            <a:r>
              <a:rPr lang="de-DE" dirty="0"/>
              <a:t>AC-Rot</a:t>
            </a:r>
          </a:p>
        </p:txBody>
      </p:sp>
      <p:sp>
        <p:nvSpPr>
          <p:cNvPr id="29" name="Textfeld 28">
            <a:extLst>
              <a:ext uri="{FF2B5EF4-FFF2-40B4-BE49-F238E27FC236}">
                <a16:creationId xmlns:a16="http://schemas.microsoft.com/office/drawing/2014/main" id="{219EB383-F77C-E44A-867B-7A8AABEECC00}"/>
              </a:ext>
            </a:extLst>
          </p:cNvPr>
          <p:cNvSpPr txBox="1"/>
          <p:nvPr/>
        </p:nvSpPr>
        <p:spPr>
          <a:xfrm>
            <a:off x="10372930" y="3397699"/>
            <a:ext cx="692754" cy="369332"/>
          </a:xfrm>
          <a:prstGeom prst="rect">
            <a:avLst/>
          </a:prstGeom>
          <a:noFill/>
        </p:spPr>
        <p:txBody>
          <a:bodyPr wrap="none" rtlCol="0">
            <a:spAutoFit/>
          </a:bodyPr>
          <a:lstStyle/>
          <a:p>
            <a:r>
              <a:rPr lang="de-DE" dirty="0"/>
              <a:t>AC-IR</a:t>
            </a:r>
          </a:p>
        </p:txBody>
      </p:sp>
      <p:cxnSp>
        <p:nvCxnSpPr>
          <p:cNvPr id="44" name="Gerade Verbindung 43">
            <a:extLst>
              <a:ext uri="{FF2B5EF4-FFF2-40B4-BE49-F238E27FC236}">
                <a16:creationId xmlns:a16="http://schemas.microsoft.com/office/drawing/2014/main" id="{FD275451-57CA-3C44-A34A-04377D790641}"/>
              </a:ext>
            </a:extLst>
          </p:cNvPr>
          <p:cNvCxnSpPr>
            <a:cxnSpLocks/>
          </p:cNvCxnSpPr>
          <p:nvPr/>
        </p:nvCxnSpPr>
        <p:spPr>
          <a:xfrm>
            <a:off x="8832639" y="2693972"/>
            <a:ext cx="0" cy="299804"/>
          </a:xfrm>
          <a:prstGeom prst="line">
            <a:avLst/>
          </a:prstGeom>
          <a:ln w="28575">
            <a:solidFill>
              <a:schemeClr val="accent6"/>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5" name="Gerade Verbindung 44">
            <a:extLst>
              <a:ext uri="{FF2B5EF4-FFF2-40B4-BE49-F238E27FC236}">
                <a16:creationId xmlns:a16="http://schemas.microsoft.com/office/drawing/2014/main" id="{3EB59869-FEA7-E94A-97AF-1A0C9D6014ED}"/>
              </a:ext>
            </a:extLst>
          </p:cNvPr>
          <p:cNvCxnSpPr>
            <a:cxnSpLocks/>
          </p:cNvCxnSpPr>
          <p:nvPr/>
        </p:nvCxnSpPr>
        <p:spPr>
          <a:xfrm>
            <a:off x="10738893" y="2388800"/>
            <a:ext cx="0" cy="956874"/>
          </a:xfrm>
          <a:prstGeom prst="line">
            <a:avLst/>
          </a:prstGeom>
          <a:ln w="28575">
            <a:solidFill>
              <a:schemeClr val="accent6"/>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2" name="Textfeld 1">
            <a:extLst>
              <a:ext uri="{FF2B5EF4-FFF2-40B4-BE49-F238E27FC236}">
                <a16:creationId xmlns:a16="http://schemas.microsoft.com/office/drawing/2014/main" id="{51CF7403-2FE8-E688-B92F-3B15F5BD522E}"/>
              </a:ext>
            </a:extLst>
          </p:cNvPr>
          <p:cNvSpPr txBox="1"/>
          <p:nvPr/>
        </p:nvSpPr>
        <p:spPr>
          <a:xfrm>
            <a:off x="6971784" y="3619263"/>
            <a:ext cx="681597" cy="369332"/>
          </a:xfrm>
          <a:prstGeom prst="rect">
            <a:avLst/>
          </a:prstGeom>
          <a:noFill/>
        </p:spPr>
        <p:txBody>
          <a:bodyPr wrap="none" rtlCol="0">
            <a:spAutoFit/>
          </a:bodyPr>
          <a:lstStyle/>
          <a:p>
            <a:r>
              <a:rPr lang="de-DE" dirty="0">
                <a:solidFill>
                  <a:srgbClr val="FF0000"/>
                </a:solidFill>
              </a:rPr>
              <a:t>HbO</a:t>
            </a:r>
            <a:r>
              <a:rPr lang="de-DE" baseline="-25000" dirty="0">
                <a:solidFill>
                  <a:srgbClr val="FF0000"/>
                </a:solidFill>
              </a:rPr>
              <a:t>2</a:t>
            </a:r>
          </a:p>
        </p:txBody>
      </p:sp>
      <p:sp>
        <p:nvSpPr>
          <p:cNvPr id="3" name="Textfeld 2">
            <a:extLst>
              <a:ext uri="{FF2B5EF4-FFF2-40B4-BE49-F238E27FC236}">
                <a16:creationId xmlns:a16="http://schemas.microsoft.com/office/drawing/2014/main" id="{10E068A1-71D0-CD46-B574-2516BE481DA4}"/>
              </a:ext>
            </a:extLst>
          </p:cNvPr>
          <p:cNvSpPr txBox="1"/>
          <p:nvPr/>
        </p:nvSpPr>
        <p:spPr>
          <a:xfrm>
            <a:off x="7135199" y="4873431"/>
            <a:ext cx="450764" cy="369332"/>
          </a:xfrm>
          <a:prstGeom prst="rect">
            <a:avLst/>
          </a:prstGeom>
          <a:noFill/>
        </p:spPr>
        <p:txBody>
          <a:bodyPr wrap="none" rtlCol="0">
            <a:spAutoFit/>
          </a:bodyPr>
          <a:lstStyle/>
          <a:p>
            <a:r>
              <a:rPr lang="de-DE" dirty="0">
                <a:solidFill>
                  <a:schemeClr val="accent1"/>
                </a:solidFill>
              </a:rPr>
              <a:t>Hb</a:t>
            </a:r>
            <a:endParaRPr lang="de-DE" baseline="-25000" dirty="0">
              <a:solidFill>
                <a:schemeClr val="accent1"/>
              </a:solidFill>
            </a:endParaRPr>
          </a:p>
        </p:txBody>
      </p:sp>
      <p:sp>
        <p:nvSpPr>
          <p:cNvPr id="5" name="Geschweifte Klammer links 4">
            <a:extLst>
              <a:ext uri="{FF2B5EF4-FFF2-40B4-BE49-F238E27FC236}">
                <a16:creationId xmlns:a16="http://schemas.microsoft.com/office/drawing/2014/main" id="{89F030DF-B73C-383C-4A40-65EE66F1C3C9}"/>
              </a:ext>
            </a:extLst>
          </p:cNvPr>
          <p:cNvSpPr/>
          <p:nvPr/>
        </p:nvSpPr>
        <p:spPr>
          <a:xfrm flipH="1">
            <a:off x="11152660" y="3721249"/>
            <a:ext cx="310872" cy="2182697"/>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
        <p:nvSpPr>
          <p:cNvPr id="6" name="Textfeld 5">
            <a:extLst>
              <a:ext uri="{FF2B5EF4-FFF2-40B4-BE49-F238E27FC236}">
                <a16:creationId xmlns:a16="http://schemas.microsoft.com/office/drawing/2014/main" id="{C9C38C0B-4799-770B-15D6-E6069A6A6F4B}"/>
              </a:ext>
            </a:extLst>
          </p:cNvPr>
          <p:cNvSpPr txBox="1"/>
          <p:nvPr/>
        </p:nvSpPr>
        <p:spPr>
          <a:xfrm rot="16200000">
            <a:off x="11238410" y="4589459"/>
            <a:ext cx="854721" cy="369332"/>
          </a:xfrm>
          <a:prstGeom prst="rect">
            <a:avLst/>
          </a:prstGeom>
          <a:noFill/>
        </p:spPr>
        <p:txBody>
          <a:bodyPr wrap="none" rtlCol="0">
            <a:spAutoFit/>
          </a:bodyPr>
          <a:lstStyle/>
          <a:p>
            <a:r>
              <a:rPr lang="de-DE" dirty="0"/>
              <a:t>Nur Hb</a:t>
            </a:r>
          </a:p>
        </p:txBody>
      </p:sp>
      <p:sp>
        <p:nvSpPr>
          <p:cNvPr id="8" name="Geschweifte Klammer links 7">
            <a:extLst>
              <a:ext uri="{FF2B5EF4-FFF2-40B4-BE49-F238E27FC236}">
                <a16:creationId xmlns:a16="http://schemas.microsoft.com/office/drawing/2014/main" id="{A53A89AB-1A8F-C45B-63EF-3D87507EE629}"/>
              </a:ext>
            </a:extLst>
          </p:cNvPr>
          <p:cNvSpPr/>
          <p:nvPr/>
        </p:nvSpPr>
        <p:spPr>
          <a:xfrm flipH="1">
            <a:off x="11126924" y="2368703"/>
            <a:ext cx="310872" cy="1082447"/>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
        <p:nvSpPr>
          <p:cNvPr id="9" name="Textfeld 8">
            <a:extLst>
              <a:ext uri="{FF2B5EF4-FFF2-40B4-BE49-F238E27FC236}">
                <a16:creationId xmlns:a16="http://schemas.microsoft.com/office/drawing/2014/main" id="{1017F127-4D2B-BD93-5699-68C7942342EE}"/>
              </a:ext>
            </a:extLst>
          </p:cNvPr>
          <p:cNvSpPr txBox="1"/>
          <p:nvPr/>
        </p:nvSpPr>
        <p:spPr>
          <a:xfrm rot="16200000">
            <a:off x="10819546" y="2739717"/>
            <a:ext cx="1694182" cy="369332"/>
          </a:xfrm>
          <a:prstGeom prst="rect">
            <a:avLst/>
          </a:prstGeom>
          <a:noFill/>
        </p:spPr>
        <p:txBody>
          <a:bodyPr wrap="none" rtlCol="0">
            <a:spAutoFit/>
          </a:bodyPr>
          <a:lstStyle/>
          <a:p>
            <a:r>
              <a:rPr lang="de-DE" dirty="0"/>
              <a:t>Zusätzlich HbO2</a:t>
            </a:r>
          </a:p>
        </p:txBody>
      </p:sp>
    </p:spTree>
    <p:extLst>
      <p:ext uri="{BB962C8B-B14F-4D97-AF65-F5344CB8AC3E}">
        <p14:creationId xmlns:p14="http://schemas.microsoft.com/office/powerpoint/2010/main" val="38887063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356032F-8B84-D58C-9760-708F265A0365}"/>
              </a:ext>
            </a:extLst>
          </p:cNvPr>
          <p:cNvSpPr>
            <a:spLocks noGrp="1"/>
          </p:cNvSpPr>
          <p:nvPr>
            <p:ph type="title"/>
          </p:nvPr>
        </p:nvSpPr>
        <p:spPr/>
        <p:txBody>
          <a:bodyPr/>
          <a:lstStyle/>
          <a:p>
            <a:r>
              <a:rPr lang="de-DE" dirty="0"/>
              <a:t>Erläuterung</a:t>
            </a:r>
          </a:p>
        </p:txBody>
      </p:sp>
      <p:sp>
        <p:nvSpPr>
          <p:cNvPr id="3" name="Inhaltsplatzhalter 2">
            <a:extLst>
              <a:ext uri="{FF2B5EF4-FFF2-40B4-BE49-F238E27FC236}">
                <a16:creationId xmlns:a16="http://schemas.microsoft.com/office/drawing/2014/main" id="{60DC67B2-1B70-C0A5-2D1D-840B21DAC615}"/>
              </a:ext>
            </a:extLst>
          </p:cNvPr>
          <p:cNvSpPr>
            <a:spLocks noGrp="1"/>
          </p:cNvSpPr>
          <p:nvPr>
            <p:ph idx="1"/>
          </p:nvPr>
        </p:nvSpPr>
        <p:spPr>
          <a:xfrm>
            <a:off x="838200" y="1585732"/>
            <a:ext cx="10515600" cy="4591231"/>
          </a:xfrm>
        </p:spPr>
        <p:txBody>
          <a:bodyPr/>
          <a:lstStyle/>
          <a:p>
            <a:endParaRPr lang="de-DE" dirty="0"/>
          </a:p>
          <a:p>
            <a:endParaRPr lang="de-DE" dirty="0"/>
          </a:p>
        </p:txBody>
      </p:sp>
      <p:sp>
        <p:nvSpPr>
          <p:cNvPr id="4" name="Textfeld 3">
            <a:extLst>
              <a:ext uri="{FF2B5EF4-FFF2-40B4-BE49-F238E27FC236}">
                <a16:creationId xmlns:a16="http://schemas.microsoft.com/office/drawing/2014/main" id="{096F3347-8A99-2283-F741-A7872862C886}"/>
              </a:ext>
            </a:extLst>
          </p:cNvPr>
          <p:cNvSpPr txBox="1"/>
          <p:nvPr/>
        </p:nvSpPr>
        <p:spPr>
          <a:xfrm>
            <a:off x="838200" y="1447620"/>
            <a:ext cx="10793917" cy="3970318"/>
          </a:xfrm>
          <a:prstGeom prst="rect">
            <a:avLst/>
          </a:prstGeom>
          <a:noFill/>
        </p:spPr>
        <p:txBody>
          <a:bodyPr wrap="none" rtlCol="0">
            <a:spAutoFit/>
          </a:bodyPr>
          <a:lstStyle/>
          <a:p>
            <a:pPr marL="285750" indent="-285750">
              <a:buFont typeface="Arial" panose="020B0604020202020204" pitchFamily="34" charset="0"/>
              <a:buChar char="•"/>
            </a:pPr>
            <a:r>
              <a:rPr lang="de-DE" dirty="0"/>
              <a:t>In einem </a:t>
            </a:r>
            <a:r>
              <a:rPr lang="de-DE" b="1" dirty="0"/>
              <a:t>nicht pulsierenden </a:t>
            </a:r>
            <a:r>
              <a:rPr lang="de-DE" dirty="0"/>
              <a:t>Kreislauf gäbe es eine konstante Absorption / Extinktion im Roten und IR, </a:t>
            </a:r>
            <a:br>
              <a:rPr lang="de-DE" dirty="0"/>
            </a:br>
            <a:r>
              <a:rPr lang="de-DE" dirty="0"/>
              <a:t>die abhängig von der Hb und HbO2 Konzentration wäre. </a:t>
            </a:r>
            <a:r>
              <a:rPr lang="de-DE" b="1" dirty="0"/>
              <a:t>&gt;&gt; DC Anteil</a:t>
            </a:r>
            <a:br>
              <a:rPr lang="de-DE" b="1" dirty="0"/>
            </a:br>
            <a:endParaRPr lang="de-DE" b="1" dirty="0"/>
          </a:p>
          <a:p>
            <a:pPr marL="285750" indent="-285750">
              <a:buFont typeface="Arial" panose="020B0604020202020204" pitchFamily="34" charset="0"/>
              <a:buChar char="•"/>
            </a:pPr>
            <a:r>
              <a:rPr lang="de-DE" dirty="0"/>
              <a:t>Wenn die Absorption steigt, nimmt das </a:t>
            </a:r>
            <a:r>
              <a:rPr lang="de-DE" dirty="0" err="1"/>
              <a:t>Photodiodensignal</a:t>
            </a:r>
            <a:r>
              <a:rPr lang="de-DE" dirty="0"/>
              <a:t> (DC) ab</a:t>
            </a:r>
            <a:br>
              <a:rPr lang="de-DE" dirty="0"/>
            </a:br>
            <a:endParaRPr lang="de-DE" dirty="0"/>
          </a:p>
          <a:p>
            <a:pPr marL="285750" indent="-285750">
              <a:buFont typeface="Arial" panose="020B0604020202020204" pitchFamily="34" charset="0"/>
              <a:buChar char="•"/>
            </a:pPr>
            <a:r>
              <a:rPr lang="de-DE" dirty="0"/>
              <a:t>Durch den Herzschlag kommt es zu einer zeitlichen Änderung der Absorption / Extinktion, da </a:t>
            </a:r>
            <a:r>
              <a:rPr lang="de-DE" b="1" dirty="0"/>
              <a:t>zusätzliches</a:t>
            </a:r>
            <a:r>
              <a:rPr lang="de-DE" dirty="0"/>
              <a:t>  </a:t>
            </a:r>
            <a:br>
              <a:rPr lang="de-DE" dirty="0"/>
            </a:br>
            <a:r>
              <a:rPr lang="de-DE" b="1" dirty="0"/>
              <a:t>arterielle</a:t>
            </a:r>
            <a:r>
              <a:rPr lang="de-DE" dirty="0"/>
              <a:t> </a:t>
            </a:r>
            <a:r>
              <a:rPr lang="de-DE" b="1" dirty="0"/>
              <a:t>Blut</a:t>
            </a:r>
            <a:r>
              <a:rPr lang="de-DE" dirty="0"/>
              <a:t> in den Absorptionsbereich gelangt.</a:t>
            </a:r>
            <a:br>
              <a:rPr lang="de-DE" dirty="0"/>
            </a:br>
            <a:endParaRPr lang="de-DE" dirty="0"/>
          </a:p>
          <a:p>
            <a:pPr marL="285750" indent="-285750">
              <a:buFont typeface="Arial" panose="020B0604020202020204" pitchFamily="34" charset="0"/>
              <a:buChar char="•"/>
            </a:pPr>
            <a:r>
              <a:rPr lang="de-DE" dirty="0"/>
              <a:t>Das arterielle Blut sorgt für eine </a:t>
            </a:r>
            <a:r>
              <a:rPr lang="de-DE" b="1" dirty="0"/>
              <a:t>zusätzliche Absorption</a:t>
            </a:r>
            <a:r>
              <a:rPr lang="de-DE" dirty="0"/>
              <a:t>. Das DC-Signal im Roten und IR </a:t>
            </a:r>
            <a:r>
              <a:rPr lang="de-DE" b="1" dirty="0"/>
              <a:t>verringert</a:t>
            </a:r>
            <a:r>
              <a:rPr lang="de-DE" dirty="0"/>
              <a:t> sich zeitlich.</a:t>
            </a:r>
            <a:br>
              <a:rPr lang="de-DE" dirty="0"/>
            </a:br>
            <a:r>
              <a:rPr lang="de-DE" b="1" dirty="0">
                <a:sym typeface="Wingdings" pitchFamily="2" charset="2"/>
              </a:rPr>
              <a:t></a:t>
            </a:r>
            <a:r>
              <a:rPr lang="de-DE" b="1" dirty="0"/>
              <a:t> AC Signal</a:t>
            </a:r>
            <a:br>
              <a:rPr lang="de-DE" b="1" dirty="0"/>
            </a:br>
            <a:endParaRPr lang="de-DE" b="1" dirty="0"/>
          </a:p>
          <a:p>
            <a:pPr marL="285750" indent="-285750">
              <a:buFont typeface="Arial" panose="020B0604020202020204" pitchFamily="34" charset="0"/>
              <a:buChar char="•"/>
            </a:pPr>
            <a:r>
              <a:rPr lang="de-DE" dirty="0"/>
              <a:t>Wenn </a:t>
            </a:r>
            <a:r>
              <a:rPr lang="de-DE" b="1" dirty="0"/>
              <a:t>sauerstoffreiches Blut</a:t>
            </a:r>
            <a:r>
              <a:rPr lang="de-DE" dirty="0"/>
              <a:t> hinzukommt (HbO2) ist der AC Anteil im IR deutlich größer als im Roten.</a:t>
            </a:r>
            <a:br>
              <a:rPr lang="de-DE" dirty="0"/>
            </a:br>
            <a:r>
              <a:rPr lang="de-DE" dirty="0">
                <a:sym typeface="Wingdings" pitchFamily="2" charset="2"/>
              </a:rPr>
              <a:t></a:t>
            </a:r>
            <a:r>
              <a:rPr lang="de-DE" dirty="0"/>
              <a:t> </a:t>
            </a:r>
            <a:r>
              <a:rPr lang="de-DE" b="1" dirty="0"/>
              <a:t>AC(IR) &gt; AC(ROT)</a:t>
            </a:r>
          </a:p>
          <a:p>
            <a:pPr marL="285750" indent="-285750">
              <a:buFont typeface="Arial" panose="020B0604020202020204" pitchFamily="34" charset="0"/>
              <a:buChar char="•"/>
            </a:pPr>
            <a:endParaRPr lang="de-DE" b="1" dirty="0"/>
          </a:p>
        </p:txBody>
      </p:sp>
    </p:spTree>
    <p:extLst>
      <p:ext uri="{BB962C8B-B14F-4D97-AF65-F5344CB8AC3E}">
        <p14:creationId xmlns:p14="http://schemas.microsoft.com/office/powerpoint/2010/main" val="10105710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4" name="Gruppieren 63">
            <a:extLst>
              <a:ext uri="{FF2B5EF4-FFF2-40B4-BE49-F238E27FC236}">
                <a16:creationId xmlns:a16="http://schemas.microsoft.com/office/drawing/2014/main" id="{3158DB75-81CB-6C40-8528-2592CFAE2D6B}"/>
              </a:ext>
            </a:extLst>
          </p:cNvPr>
          <p:cNvGrpSpPr/>
          <p:nvPr/>
        </p:nvGrpSpPr>
        <p:grpSpPr>
          <a:xfrm>
            <a:off x="-17933" y="470841"/>
            <a:ext cx="8585200" cy="5067300"/>
            <a:chOff x="0" y="240408"/>
            <a:chExt cx="8585200" cy="5067300"/>
          </a:xfrm>
        </p:grpSpPr>
        <p:pic>
          <p:nvPicPr>
            <p:cNvPr id="4" name="Grafik 3">
              <a:extLst>
                <a:ext uri="{FF2B5EF4-FFF2-40B4-BE49-F238E27FC236}">
                  <a16:creationId xmlns:a16="http://schemas.microsoft.com/office/drawing/2014/main" id="{62827C41-9604-EA4D-A0E0-86D00C94FDB5}"/>
                </a:ext>
              </a:extLst>
            </p:cNvPr>
            <p:cNvPicPr>
              <a:picLocks noChangeAspect="1"/>
            </p:cNvPicPr>
            <p:nvPr/>
          </p:nvPicPr>
          <p:blipFill>
            <a:blip r:embed="rId2"/>
            <a:stretch>
              <a:fillRect/>
            </a:stretch>
          </p:blipFill>
          <p:spPr>
            <a:xfrm>
              <a:off x="0" y="240408"/>
              <a:ext cx="8585200" cy="5067300"/>
            </a:xfrm>
            <a:prstGeom prst="rect">
              <a:avLst/>
            </a:prstGeom>
          </p:spPr>
        </p:pic>
        <p:cxnSp>
          <p:nvCxnSpPr>
            <p:cNvPr id="7" name="Gerade Verbindung 6">
              <a:extLst>
                <a:ext uri="{FF2B5EF4-FFF2-40B4-BE49-F238E27FC236}">
                  <a16:creationId xmlns:a16="http://schemas.microsoft.com/office/drawing/2014/main" id="{79642E9D-BCA5-944B-857B-521E7605A901}"/>
                </a:ext>
              </a:extLst>
            </p:cNvPr>
            <p:cNvCxnSpPr>
              <a:cxnSpLocks/>
            </p:cNvCxnSpPr>
            <p:nvPr/>
          </p:nvCxnSpPr>
          <p:spPr>
            <a:xfrm>
              <a:off x="1749269" y="4156901"/>
              <a:ext cx="0" cy="299804"/>
            </a:xfrm>
            <a:prstGeom prst="line">
              <a:avLst/>
            </a:prstGeom>
            <a:ln w="28575">
              <a:solidFill>
                <a:schemeClr val="accent6"/>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9" name="Gerade Verbindung 18">
              <a:extLst>
                <a:ext uri="{FF2B5EF4-FFF2-40B4-BE49-F238E27FC236}">
                  <a16:creationId xmlns:a16="http://schemas.microsoft.com/office/drawing/2014/main" id="{30F3A46E-98E7-BC4C-B8F1-25DE238BD0C1}"/>
                </a:ext>
              </a:extLst>
            </p:cNvPr>
            <p:cNvCxnSpPr>
              <a:cxnSpLocks/>
            </p:cNvCxnSpPr>
            <p:nvPr/>
          </p:nvCxnSpPr>
          <p:spPr>
            <a:xfrm>
              <a:off x="5379388" y="3499831"/>
              <a:ext cx="0" cy="956874"/>
            </a:xfrm>
            <a:prstGeom prst="line">
              <a:avLst/>
            </a:prstGeom>
            <a:ln w="28575">
              <a:solidFill>
                <a:schemeClr val="accent6"/>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0" name="Gerade Verbindung 29">
              <a:extLst>
                <a:ext uri="{FF2B5EF4-FFF2-40B4-BE49-F238E27FC236}">
                  <a16:creationId xmlns:a16="http://schemas.microsoft.com/office/drawing/2014/main" id="{A2A8853B-E1C5-D746-A43E-0C0AB6444D0B}"/>
                </a:ext>
              </a:extLst>
            </p:cNvPr>
            <p:cNvCxnSpPr>
              <a:cxnSpLocks/>
            </p:cNvCxnSpPr>
            <p:nvPr/>
          </p:nvCxnSpPr>
          <p:spPr>
            <a:xfrm>
              <a:off x="5486819" y="3762531"/>
              <a:ext cx="0" cy="694174"/>
            </a:xfrm>
            <a:prstGeom prst="line">
              <a:avLst/>
            </a:prstGeom>
            <a:ln w="28575">
              <a:solidFill>
                <a:schemeClr val="accent2"/>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4" name="Gerade Verbindung 33">
              <a:extLst>
                <a:ext uri="{FF2B5EF4-FFF2-40B4-BE49-F238E27FC236}">
                  <a16:creationId xmlns:a16="http://schemas.microsoft.com/office/drawing/2014/main" id="{8F3E246C-4B62-EA4D-98EB-0B1A47E448A6}"/>
                </a:ext>
              </a:extLst>
            </p:cNvPr>
            <p:cNvCxnSpPr>
              <a:cxnSpLocks/>
            </p:cNvCxnSpPr>
            <p:nvPr/>
          </p:nvCxnSpPr>
          <p:spPr>
            <a:xfrm>
              <a:off x="1846708" y="2143593"/>
              <a:ext cx="0" cy="2313112"/>
            </a:xfrm>
            <a:prstGeom prst="line">
              <a:avLst/>
            </a:prstGeom>
            <a:ln w="28575">
              <a:solidFill>
                <a:schemeClr val="accent2"/>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cxnSp>
        <p:nvCxnSpPr>
          <p:cNvPr id="41" name="Gerade Verbindung 40">
            <a:extLst>
              <a:ext uri="{FF2B5EF4-FFF2-40B4-BE49-F238E27FC236}">
                <a16:creationId xmlns:a16="http://schemas.microsoft.com/office/drawing/2014/main" id="{B4F13B84-299C-D046-A683-6570DF0F9160}"/>
              </a:ext>
            </a:extLst>
          </p:cNvPr>
          <p:cNvCxnSpPr>
            <a:cxnSpLocks/>
          </p:cNvCxnSpPr>
          <p:nvPr/>
        </p:nvCxnSpPr>
        <p:spPr>
          <a:xfrm>
            <a:off x="8827612" y="3115755"/>
            <a:ext cx="0" cy="2313112"/>
          </a:xfrm>
          <a:prstGeom prst="line">
            <a:avLst/>
          </a:prstGeom>
          <a:ln w="28575">
            <a:solidFill>
              <a:schemeClr val="accent2"/>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2" name="Gerade Verbindung 41">
            <a:extLst>
              <a:ext uri="{FF2B5EF4-FFF2-40B4-BE49-F238E27FC236}">
                <a16:creationId xmlns:a16="http://schemas.microsoft.com/office/drawing/2014/main" id="{9DBE5284-9226-724A-B3DF-C9909BF4B347}"/>
              </a:ext>
            </a:extLst>
          </p:cNvPr>
          <p:cNvCxnSpPr>
            <a:cxnSpLocks/>
          </p:cNvCxnSpPr>
          <p:nvPr/>
        </p:nvCxnSpPr>
        <p:spPr>
          <a:xfrm>
            <a:off x="10701374" y="3892797"/>
            <a:ext cx="0" cy="694174"/>
          </a:xfrm>
          <a:prstGeom prst="line">
            <a:avLst/>
          </a:prstGeom>
          <a:ln w="28575">
            <a:solidFill>
              <a:schemeClr val="accent2"/>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8" name="Gerade Verbindung 37">
            <a:extLst>
              <a:ext uri="{FF2B5EF4-FFF2-40B4-BE49-F238E27FC236}">
                <a16:creationId xmlns:a16="http://schemas.microsoft.com/office/drawing/2014/main" id="{15A3ECD1-66EC-B848-A547-CC36EADE74D9}"/>
              </a:ext>
            </a:extLst>
          </p:cNvPr>
          <p:cNvCxnSpPr>
            <a:cxnSpLocks/>
          </p:cNvCxnSpPr>
          <p:nvPr/>
        </p:nvCxnSpPr>
        <p:spPr>
          <a:xfrm>
            <a:off x="8567267" y="4272311"/>
            <a:ext cx="2462551" cy="7124"/>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feld 12">
            <a:extLst>
              <a:ext uri="{FF2B5EF4-FFF2-40B4-BE49-F238E27FC236}">
                <a16:creationId xmlns:a16="http://schemas.microsoft.com/office/drawing/2014/main" id="{5AA4E223-DD93-1B48-BD0C-20EA436A7676}"/>
              </a:ext>
            </a:extLst>
          </p:cNvPr>
          <p:cNvSpPr txBox="1"/>
          <p:nvPr/>
        </p:nvSpPr>
        <p:spPr>
          <a:xfrm>
            <a:off x="7187297" y="276234"/>
            <a:ext cx="5004703" cy="646331"/>
          </a:xfrm>
          <a:prstGeom prst="rect">
            <a:avLst/>
          </a:prstGeom>
          <a:noFill/>
        </p:spPr>
        <p:txBody>
          <a:bodyPr wrap="none" rtlCol="0">
            <a:spAutoFit/>
          </a:bodyPr>
          <a:lstStyle/>
          <a:p>
            <a:r>
              <a:rPr lang="de-DE" dirty="0"/>
              <a:t>- Während einer Pulsation kommt </a:t>
            </a:r>
            <a:r>
              <a:rPr lang="de-DE" b="1" dirty="0"/>
              <a:t>zusätzliches</a:t>
            </a:r>
          </a:p>
          <a:p>
            <a:r>
              <a:rPr lang="de-DE" dirty="0"/>
              <a:t>  arterielles Blutvolumen in den Absorptionsbereich</a:t>
            </a:r>
          </a:p>
        </p:txBody>
      </p:sp>
      <p:sp>
        <p:nvSpPr>
          <p:cNvPr id="14" name="Textfeld 13">
            <a:extLst>
              <a:ext uri="{FF2B5EF4-FFF2-40B4-BE49-F238E27FC236}">
                <a16:creationId xmlns:a16="http://schemas.microsoft.com/office/drawing/2014/main" id="{1A7A69FB-3F9A-CA41-9272-20845A4960F1}"/>
              </a:ext>
            </a:extLst>
          </p:cNvPr>
          <p:cNvSpPr txBox="1"/>
          <p:nvPr/>
        </p:nvSpPr>
        <p:spPr>
          <a:xfrm>
            <a:off x="7216344" y="953343"/>
            <a:ext cx="4656403" cy="646331"/>
          </a:xfrm>
          <a:prstGeom prst="rect">
            <a:avLst/>
          </a:prstGeom>
          <a:noFill/>
        </p:spPr>
        <p:txBody>
          <a:bodyPr wrap="none" rtlCol="0">
            <a:spAutoFit/>
          </a:bodyPr>
          <a:lstStyle/>
          <a:p>
            <a:r>
              <a:rPr lang="de-DE" dirty="0"/>
              <a:t>- Je </a:t>
            </a:r>
            <a:r>
              <a:rPr lang="de-DE" dirty="0" err="1"/>
              <a:t>sauerstofftreicher</a:t>
            </a:r>
            <a:r>
              <a:rPr lang="de-DE" dirty="0"/>
              <a:t> dieses Volumen ist, desto</a:t>
            </a:r>
          </a:p>
          <a:p>
            <a:r>
              <a:rPr lang="de-DE" dirty="0"/>
              <a:t>geringer ist die zusätzliche Absorption im Roten</a:t>
            </a:r>
          </a:p>
        </p:txBody>
      </p:sp>
      <p:sp>
        <p:nvSpPr>
          <p:cNvPr id="15" name="Textfeld 14">
            <a:extLst>
              <a:ext uri="{FF2B5EF4-FFF2-40B4-BE49-F238E27FC236}">
                <a16:creationId xmlns:a16="http://schemas.microsoft.com/office/drawing/2014/main" id="{D6A79E1A-6554-434C-99F8-0F8B8AE674B6}"/>
              </a:ext>
            </a:extLst>
          </p:cNvPr>
          <p:cNvSpPr txBox="1"/>
          <p:nvPr/>
        </p:nvSpPr>
        <p:spPr>
          <a:xfrm>
            <a:off x="0" y="6210318"/>
            <a:ext cx="12218538" cy="646331"/>
          </a:xfrm>
          <a:prstGeom prst="rect">
            <a:avLst/>
          </a:prstGeom>
          <a:noFill/>
        </p:spPr>
        <p:txBody>
          <a:bodyPr wrap="none" rtlCol="0">
            <a:spAutoFit/>
          </a:bodyPr>
          <a:lstStyle/>
          <a:p>
            <a:pPr marL="285750" indent="-285750">
              <a:buFont typeface="Arial" panose="020B0604020202020204" pitchFamily="34" charset="0"/>
              <a:buChar char="•"/>
            </a:pPr>
            <a:r>
              <a:rPr lang="de-DE" dirty="0"/>
              <a:t>Mit abfallender Sauerstoffsättigung sinkt der DC Anteil im </a:t>
            </a:r>
            <a:r>
              <a:rPr lang="de-DE" dirty="0" err="1"/>
              <a:t>Rotkanal</a:t>
            </a:r>
            <a:r>
              <a:rPr lang="de-DE" dirty="0"/>
              <a:t> und der AC Anteil nimmt zu.</a:t>
            </a:r>
          </a:p>
          <a:p>
            <a:pPr marL="285750" indent="-285750">
              <a:buFont typeface="Arial" panose="020B0604020202020204" pitchFamily="34" charset="0"/>
              <a:buChar char="•"/>
            </a:pPr>
            <a:r>
              <a:rPr lang="de-DE" dirty="0"/>
              <a:t>Im Infraroten verhält es sich genau umgekehrt. Der DC-Anteil steigt mit abnehmender Sättigung und der AC-Anteil nimmt ab. </a:t>
            </a:r>
          </a:p>
        </p:txBody>
      </p:sp>
      <p:sp>
        <p:nvSpPr>
          <p:cNvPr id="16" name="Textfeld 15">
            <a:extLst>
              <a:ext uri="{FF2B5EF4-FFF2-40B4-BE49-F238E27FC236}">
                <a16:creationId xmlns:a16="http://schemas.microsoft.com/office/drawing/2014/main" id="{A9E8BBE0-77A7-4A4A-80A1-5E8DF6DBC4C2}"/>
              </a:ext>
            </a:extLst>
          </p:cNvPr>
          <p:cNvSpPr txBox="1"/>
          <p:nvPr/>
        </p:nvSpPr>
        <p:spPr>
          <a:xfrm>
            <a:off x="458789" y="89934"/>
            <a:ext cx="5935151" cy="369332"/>
          </a:xfrm>
          <a:prstGeom prst="rect">
            <a:avLst/>
          </a:prstGeom>
          <a:noFill/>
        </p:spPr>
        <p:txBody>
          <a:bodyPr wrap="none" rtlCol="0">
            <a:spAutoFit/>
          </a:bodyPr>
          <a:lstStyle/>
          <a:p>
            <a:r>
              <a:rPr lang="de-DE" dirty="0"/>
              <a:t>Wenn die Absorption steigt, nimmt das </a:t>
            </a:r>
            <a:r>
              <a:rPr lang="de-DE" dirty="0" err="1"/>
              <a:t>Photodiodensignal</a:t>
            </a:r>
            <a:r>
              <a:rPr lang="de-DE" dirty="0"/>
              <a:t> ab</a:t>
            </a:r>
          </a:p>
        </p:txBody>
      </p:sp>
      <p:cxnSp>
        <p:nvCxnSpPr>
          <p:cNvPr id="23" name="Gerade Verbindung 22">
            <a:extLst>
              <a:ext uri="{FF2B5EF4-FFF2-40B4-BE49-F238E27FC236}">
                <a16:creationId xmlns:a16="http://schemas.microsoft.com/office/drawing/2014/main" id="{DF5DC8F7-9EF2-444B-9674-375DA8219E81}"/>
              </a:ext>
            </a:extLst>
          </p:cNvPr>
          <p:cNvCxnSpPr>
            <a:cxnSpLocks/>
          </p:cNvCxnSpPr>
          <p:nvPr/>
        </p:nvCxnSpPr>
        <p:spPr>
          <a:xfrm>
            <a:off x="8585200" y="2314464"/>
            <a:ext cx="2462551" cy="7124"/>
          </a:xfrm>
          <a:prstGeom prst="line">
            <a:avLst/>
          </a:prstGeom>
        </p:spPr>
        <p:style>
          <a:lnRef idx="1">
            <a:schemeClr val="accent1"/>
          </a:lnRef>
          <a:fillRef idx="0">
            <a:schemeClr val="accent1"/>
          </a:fillRef>
          <a:effectRef idx="0">
            <a:schemeClr val="accent1"/>
          </a:effectRef>
          <a:fontRef idx="minor">
            <a:schemeClr val="tx1"/>
          </a:fontRef>
        </p:style>
      </p:cxnSp>
      <p:sp>
        <p:nvSpPr>
          <p:cNvPr id="28" name="Textfeld 27">
            <a:extLst>
              <a:ext uri="{FF2B5EF4-FFF2-40B4-BE49-F238E27FC236}">
                <a16:creationId xmlns:a16="http://schemas.microsoft.com/office/drawing/2014/main" id="{DAB8B126-F1A3-F543-B118-4E52025E5804}"/>
              </a:ext>
            </a:extLst>
          </p:cNvPr>
          <p:cNvSpPr txBox="1"/>
          <p:nvPr/>
        </p:nvSpPr>
        <p:spPr>
          <a:xfrm>
            <a:off x="8443543" y="2703756"/>
            <a:ext cx="829073" cy="369332"/>
          </a:xfrm>
          <a:prstGeom prst="rect">
            <a:avLst/>
          </a:prstGeom>
          <a:noFill/>
        </p:spPr>
        <p:txBody>
          <a:bodyPr wrap="none" rtlCol="0">
            <a:spAutoFit/>
          </a:bodyPr>
          <a:lstStyle/>
          <a:p>
            <a:r>
              <a:rPr lang="de-DE" dirty="0"/>
              <a:t>AC-Rot</a:t>
            </a:r>
          </a:p>
        </p:txBody>
      </p:sp>
      <p:sp>
        <p:nvSpPr>
          <p:cNvPr id="29" name="Textfeld 28">
            <a:extLst>
              <a:ext uri="{FF2B5EF4-FFF2-40B4-BE49-F238E27FC236}">
                <a16:creationId xmlns:a16="http://schemas.microsoft.com/office/drawing/2014/main" id="{219EB383-F77C-E44A-867B-7A8AABEECC00}"/>
              </a:ext>
            </a:extLst>
          </p:cNvPr>
          <p:cNvSpPr txBox="1"/>
          <p:nvPr/>
        </p:nvSpPr>
        <p:spPr>
          <a:xfrm>
            <a:off x="10354997" y="2876838"/>
            <a:ext cx="692754" cy="369332"/>
          </a:xfrm>
          <a:prstGeom prst="rect">
            <a:avLst/>
          </a:prstGeom>
          <a:noFill/>
        </p:spPr>
        <p:txBody>
          <a:bodyPr wrap="none" rtlCol="0">
            <a:spAutoFit/>
          </a:bodyPr>
          <a:lstStyle/>
          <a:p>
            <a:r>
              <a:rPr lang="de-DE" dirty="0"/>
              <a:t>AC-IR</a:t>
            </a:r>
          </a:p>
        </p:txBody>
      </p:sp>
      <p:sp>
        <p:nvSpPr>
          <p:cNvPr id="43" name="Textfeld 42">
            <a:extLst>
              <a:ext uri="{FF2B5EF4-FFF2-40B4-BE49-F238E27FC236}">
                <a16:creationId xmlns:a16="http://schemas.microsoft.com/office/drawing/2014/main" id="{99AF428C-A576-AD45-8DC1-88E397AC938F}"/>
              </a:ext>
            </a:extLst>
          </p:cNvPr>
          <p:cNvSpPr txBox="1"/>
          <p:nvPr/>
        </p:nvSpPr>
        <p:spPr>
          <a:xfrm>
            <a:off x="11550" y="5579286"/>
            <a:ext cx="9353201" cy="646331"/>
          </a:xfrm>
          <a:prstGeom prst="rect">
            <a:avLst/>
          </a:prstGeom>
          <a:noFill/>
        </p:spPr>
        <p:txBody>
          <a:bodyPr wrap="none" rtlCol="0">
            <a:spAutoFit/>
          </a:bodyPr>
          <a:lstStyle/>
          <a:p>
            <a:pPr marL="285750" indent="-285750">
              <a:buFont typeface="Arial" panose="020B0604020202020204" pitchFamily="34" charset="0"/>
              <a:buChar char="•"/>
            </a:pPr>
            <a:r>
              <a:rPr lang="de-DE" dirty="0"/>
              <a:t>Mit abfallender Sauerstoffsättigung nimmt die Absorption im roten Kanal zu &gt;&gt; DC-Anteil sinkt.</a:t>
            </a:r>
          </a:p>
          <a:p>
            <a:pPr marL="285750" indent="-285750">
              <a:buFont typeface="Arial" panose="020B0604020202020204" pitchFamily="34" charset="0"/>
              <a:buChar char="•"/>
            </a:pPr>
            <a:r>
              <a:rPr lang="de-DE" dirty="0"/>
              <a:t>Mit abfallender Sauerstoffsättigung nimmt die Absorption im IR-Kanal ab &gt;&gt; DC-Anteil steigt.</a:t>
            </a:r>
          </a:p>
        </p:txBody>
      </p:sp>
      <p:cxnSp>
        <p:nvCxnSpPr>
          <p:cNvPr id="44" name="Gerade Verbindung 43">
            <a:extLst>
              <a:ext uri="{FF2B5EF4-FFF2-40B4-BE49-F238E27FC236}">
                <a16:creationId xmlns:a16="http://schemas.microsoft.com/office/drawing/2014/main" id="{FD275451-57CA-3C44-A34A-04377D790641}"/>
              </a:ext>
            </a:extLst>
          </p:cNvPr>
          <p:cNvCxnSpPr>
            <a:cxnSpLocks/>
          </p:cNvCxnSpPr>
          <p:nvPr/>
        </p:nvCxnSpPr>
        <p:spPr>
          <a:xfrm>
            <a:off x="8814706" y="2173111"/>
            <a:ext cx="0" cy="299804"/>
          </a:xfrm>
          <a:prstGeom prst="line">
            <a:avLst/>
          </a:prstGeom>
          <a:ln w="28575">
            <a:solidFill>
              <a:schemeClr val="accent6"/>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5" name="Gerade Verbindung 44">
            <a:extLst>
              <a:ext uri="{FF2B5EF4-FFF2-40B4-BE49-F238E27FC236}">
                <a16:creationId xmlns:a16="http://schemas.microsoft.com/office/drawing/2014/main" id="{3EB59869-FEA7-E94A-97AF-1A0C9D6014ED}"/>
              </a:ext>
            </a:extLst>
          </p:cNvPr>
          <p:cNvCxnSpPr>
            <a:cxnSpLocks/>
          </p:cNvCxnSpPr>
          <p:nvPr/>
        </p:nvCxnSpPr>
        <p:spPr>
          <a:xfrm>
            <a:off x="10720960" y="1867939"/>
            <a:ext cx="0" cy="956874"/>
          </a:xfrm>
          <a:prstGeom prst="line">
            <a:avLst/>
          </a:prstGeom>
          <a:ln w="28575">
            <a:solidFill>
              <a:schemeClr val="accent6"/>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2" name="Textfeld 1">
            <a:extLst>
              <a:ext uri="{FF2B5EF4-FFF2-40B4-BE49-F238E27FC236}">
                <a16:creationId xmlns:a16="http://schemas.microsoft.com/office/drawing/2014/main" id="{51CF7403-2FE8-E688-B92F-3B15F5BD522E}"/>
              </a:ext>
            </a:extLst>
          </p:cNvPr>
          <p:cNvSpPr txBox="1"/>
          <p:nvPr/>
        </p:nvSpPr>
        <p:spPr>
          <a:xfrm>
            <a:off x="6953851" y="3098402"/>
            <a:ext cx="681597" cy="369332"/>
          </a:xfrm>
          <a:prstGeom prst="rect">
            <a:avLst/>
          </a:prstGeom>
          <a:noFill/>
        </p:spPr>
        <p:txBody>
          <a:bodyPr wrap="none" rtlCol="0">
            <a:spAutoFit/>
          </a:bodyPr>
          <a:lstStyle/>
          <a:p>
            <a:r>
              <a:rPr lang="de-DE" dirty="0">
                <a:solidFill>
                  <a:srgbClr val="FF0000"/>
                </a:solidFill>
              </a:rPr>
              <a:t>HbO</a:t>
            </a:r>
            <a:r>
              <a:rPr lang="de-DE" baseline="-25000" dirty="0">
                <a:solidFill>
                  <a:srgbClr val="FF0000"/>
                </a:solidFill>
              </a:rPr>
              <a:t>2</a:t>
            </a:r>
          </a:p>
        </p:txBody>
      </p:sp>
      <p:sp>
        <p:nvSpPr>
          <p:cNvPr id="3" name="Textfeld 2">
            <a:extLst>
              <a:ext uri="{FF2B5EF4-FFF2-40B4-BE49-F238E27FC236}">
                <a16:creationId xmlns:a16="http://schemas.microsoft.com/office/drawing/2014/main" id="{10E068A1-71D0-CD46-B574-2516BE481DA4}"/>
              </a:ext>
            </a:extLst>
          </p:cNvPr>
          <p:cNvSpPr txBox="1"/>
          <p:nvPr/>
        </p:nvSpPr>
        <p:spPr>
          <a:xfrm>
            <a:off x="7117266" y="4352570"/>
            <a:ext cx="450764" cy="369332"/>
          </a:xfrm>
          <a:prstGeom prst="rect">
            <a:avLst/>
          </a:prstGeom>
          <a:noFill/>
        </p:spPr>
        <p:txBody>
          <a:bodyPr wrap="none" rtlCol="0">
            <a:spAutoFit/>
          </a:bodyPr>
          <a:lstStyle/>
          <a:p>
            <a:r>
              <a:rPr lang="de-DE" dirty="0">
                <a:solidFill>
                  <a:schemeClr val="accent1"/>
                </a:solidFill>
              </a:rPr>
              <a:t>Hb</a:t>
            </a:r>
            <a:endParaRPr lang="de-DE" baseline="-25000" dirty="0">
              <a:solidFill>
                <a:schemeClr val="accent1"/>
              </a:solidFill>
            </a:endParaRPr>
          </a:p>
        </p:txBody>
      </p:sp>
      <p:sp>
        <p:nvSpPr>
          <p:cNvPr id="5" name="Geschweifte Klammer links 4">
            <a:extLst>
              <a:ext uri="{FF2B5EF4-FFF2-40B4-BE49-F238E27FC236}">
                <a16:creationId xmlns:a16="http://schemas.microsoft.com/office/drawing/2014/main" id="{89F030DF-B73C-383C-4A40-65EE66F1C3C9}"/>
              </a:ext>
            </a:extLst>
          </p:cNvPr>
          <p:cNvSpPr/>
          <p:nvPr/>
        </p:nvSpPr>
        <p:spPr>
          <a:xfrm flipH="1">
            <a:off x="11134727" y="3200388"/>
            <a:ext cx="310872" cy="2182697"/>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
        <p:nvSpPr>
          <p:cNvPr id="6" name="Textfeld 5">
            <a:extLst>
              <a:ext uri="{FF2B5EF4-FFF2-40B4-BE49-F238E27FC236}">
                <a16:creationId xmlns:a16="http://schemas.microsoft.com/office/drawing/2014/main" id="{C9C38C0B-4799-770B-15D6-E6069A6A6F4B}"/>
              </a:ext>
            </a:extLst>
          </p:cNvPr>
          <p:cNvSpPr txBox="1"/>
          <p:nvPr/>
        </p:nvSpPr>
        <p:spPr>
          <a:xfrm rot="16200000">
            <a:off x="11046806" y="4068598"/>
            <a:ext cx="1202060" cy="369332"/>
          </a:xfrm>
          <a:prstGeom prst="rect">
            <a:avLst/>
          </a:prstGeom>
          <a:noFill/>
        </p:spPr>
        <p:txBody>
          <a:bodyPr wrap="none" rtlCol="0">
            <a:spAutoFit/>
          </a:bodyPr>
          <a:lstStyle/>
          <a:p>
            <a:r>
              <a:rPr lang="de-DE" dirty="0"/>
              <a:t>vorhanden</a:t>
            </a:r>
          </a:p>
        </p:txBody>
      </p:sp>
      <p:sp>
        <p:nvSpPr>
          <p:cNvPr id="8" name="Geschweifte Klammer links 7">
            <a:extLst>
              <a:ext uri="{FF2B5EF4-FFF2-40B4-BE49-F238E27FC236}">
                <a16:creationId xmlns:a16="http://schemas.microsoft.com/office/drawing/2014/main" id="{A53A89AB-1A8F-C45B-63EF-3D87507EE629}"/>
              </a:ext>
            </a:extLst>
          </p:cNvPr>
          <p:cNvSpPr/>
          <p:nvPr/>
        </p:nvSpPr>
        <p:spPr>
          <a:xfrm flipH="1">
            <a:off x="11108991" y="1847842"/>
            <a:ext cx="310872" cy="1082447"/>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
        <p:nvSpPr>
          <p:cNvPr id="9" name="Textfeld 8">
            <a:extLst>
              <a:ext uri="{FF2B5EF4-FFF2-40B4-BE49-F238E27FC236}">
                <a16:creationId xmlns:a16="http://schemas.microsoft.com/office/drawing/2014/main" id="{1017F127-4D2B-BD93-5699-68C7942342EE}"/>
              </a:ext>
            </a:extLst>
          </p:cNvPr>
          <p:cNvSpPr txBox="1"/>
          <p:nvPr/>
        </p:nvSpPr>
        <p:spPr>
          <a:xfrm rot="16200000">
            <a:off x="11104355" y="2218856"/>
            <a:ext cx="1088696" cy="369332"/>
          </a:xfrm>
          <a:prstGeom prst="rect">
            <a:avLst/>
          </a:prstGeom>
          <a:noFill/>
        </p:spPr>
        <p:txBody>
          <a:bodyPr wrap="none" rtlCol="0">
            <a:spAutoFit/>
          </a:bodyPr>
          <a:lstStyle/>
          <a:p>
            <a:r>
              <a:rPr lang="de-DE" dirty="0"/>
              <a:t>zusätzlich</a:t>
            </a:r>
          </a:p>
        </p:txBody>
      </p:sp>
    </p:spTree>
    <p:extLst>
      <p:ext uri="{BB962C8B-B14F-4D97-AF65-F5344CB8AC3E}">
        <p14:creationId xmlns:p14="http://schemas.microsoft.com/office/powerpoint/2010/main" val="12417504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B3A236E-E9E5-5A60-200B-6A05477CE2BB}"/>
              </a:ext>
            </a:extLst>
          </p:cNvPr>
          <p:cNvSpPr>
            <a:spLocks noGrp="1"/>
          </p:cNvSpPr>
          <p:nvPr>
            <p:ph type="title"/>
          </p:nvPr>
        </p:nvSpPr>
        <p:spPr/>
        <p:txBody>
          <a:bodyPr/>
          <a:lstStyle/>
          <a:p>
            <a:r>
              <a:rPr lang="de-DE" dirty="0"/>
              <a:t>Datenverlauf (IR-Kanal)</a:t>
            </a:r>
          </a:p>
        </p:txBody>
      </p:sp>
      <p:pic>
        <p:nvPicPr>
          <p:cNvPr id="4" name="Grafik 3">
            <a:extLst>
              <a:ext uri="{FF2B5EF4-FFF2-40B4-BE49-F238E27FC236}">
                <a16:creationId xmlns:a16="http://schemas.microsoft.com/office/drawing/2014/main" id="{1F42FF2E-60E4-C598-E8F5-0B1D6217580F}"/>
              </a:ext>
            </a:extLst>
          </p:cNvPr>
          <p:cNvPicPr>
            <a:picLocks noChangeAspect="1"/>
          </p:cNvPicPr>
          <p:nvPr/>
        </p:nvPicPr>
        <p:blipFill rotWithShape="1">
          <a:blip r:embed="rId2"/>
          <a:srcRect t="50032"/>
          <a:stretch/>
        </p:blipFill>
        <p:spPr>
          <a:xfrm>
            <a:off x="1106016" y="1886674"/>
            <a:ext cx="10247784" cy="3657600"/>
          </a:xfrm>
          <a:prstGeom prst="rect">
            <a:avLst/>
          </a:prstGeom>
        </p:spPr>
      </p:pic>
      <p:sp>
        <p:nvSpPr>
          <p:cNvPr id="5" name="Textfeld 4">
            <a:extLst>
              <a:ext uri="{FF2B5EF4-FFF2-40B4-BE49-F238E27FC236}">
                <a16:creationId xmlns:a16="http://schemas.microsoft.com/office/drawing/2014/main" id="{35061CF7-0F3C-7143-33E0-B5DAD441AC44}"/>
              </a:ext>
            </a:extLst>
          </p:cNvPr>
          <p:cNvSpPr txBox="1"/>
          <p:nvPr/>
        </p:nvSpPr>
        <p:spPr>
          <a:xfrm>
            <a:off x="4924190" y="6031210"/>
            <a:ext cx="1772601" cy="461665"/>
          </a:xfrm>
          <a:prstGeom prst="rect">
            <a:avLst/>
          </a:prstGeom>
          <a:noFill/>
        </p:spPr>
        <p:txBody>
          <a:bodyPr wrap="none" rtlCol="0">
            <a:spAutoFit/>
          </a:bodyPr>
          <a:lstStyle/>
          <a:p>
            <a:r>
              <a:rPr lang="de-DE" sz="2400" dirty="0"/>
              <a:t>Herzsystolen</a:t>
            </a:r>
          </a:p>
        </p:txBody>
      </p:sp>
      <p:cxnSp>
        <p:nvCxnSpPr>
          <p:cNvPr id="7" name="Gerade Verbindung mit Pfeil 6">
            <a:extLst>
              <a:ext uri="{FF2B5EF4-FFF2-40B4-BE49-F238E27FC236}">
                <a16:creationId xmlns:a16="http://schemas.microsoft.com/office/drawing/2014/main" id="{00F9E80C-10D1-2EAF-A359-709E06F5C0E2}"/>
              </a:ext>
            </a:extLst>
          </p:cNvPr>
          <p:cNvCxnSpPr>
            <a:cxnSpLocks/>
          </p:cNvCxnSpPr>
          <p:nvPr/>
        </p:nvCxnSpPr>
        <p:spPr>
          <a:xfrm flipV="1">
            <a:off x="6574420" y="4097438"/>
            <a:ext cx="1111170" cy="1933772"/>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Gerade Verbindung mit Pfeil 9">
            <a:extLst>
              <a:ext uri="{FF2B5EF4-FFF2-40B4-BE49-F238E27FC236}">
                <a16:creationId xmlns:a16="http://schemas.microsoft.com/office/drawing/2014/main" id="{103EB3A7-2A6F-4DEC-1324-E4093AC89047}"/>
              </a:ext>
            </a:extLst>
          </p:cNvPr>
          <p:cNvCxnSpPr>
            <a:cxnSpLocks/>
          </p:cNvCxnSpPr>
          <p:nvPr/>
        </p:nvCxnSpPr>
        <p:spPr>
          <a:xfrm flipV="1">
            <a:off x="6096000" y="4097438"/>
            <a:ext cx="133908" cy="1933772"/>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Gerade Verbindung mit Pfeil 10">
            <a:extLst>
              <a:ext uri="{FF2B5EF4-FFF2-40B4-BE49-F238E27FC236}">
                <a16:creationId xmlns:a16="http://schemas.microsoft.com/office/drawing/2014/main" id="{90A8D1EB-20DC-8EEF-E5EB-E2FFC3202B64}"/>
              </a:ext>
            </a:extLst>
          </p:cNvPr>
          <p:cNvCxnSpPr>
            <a:cxnSpLocks/>
          </p:cNvCxnSpPr>
          <p:nvPr/>
        </p:nvCxnSpPr>
        <p:spPr>
          <a:xfrm flipV="1">
            <a:off x="6331352" y="3869383"/>
            <a:ext cx="619536" cy="2161827"/>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983304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D4F64AE-8C48-C3AA-3E7C-C006C1148F18}"/>
              </a:ext>
            </a:extLst>
          </p:cNvPr>
          <p:cNvSpPr>
            <a:spLocks noGrp="1"/>
          </p:cNvSpPr>
          <p:nvPr>
            <p:ph type="title"/>
          </p:nvPr>
        </p:nvSpPr>
        <p:spPr/>
        <p:txBody>
          <a:bodyPr/>
          <a:lstStyle/>
          <a:p>
            <a:r>
              <a:rPr lang="de-DE" dirty="0"/>
              <a:t>Verlauf Rot und IR</a:t>
            </a:r>
          </a:p>
        </p:txBody>
      </p:sp>
      <p:pic>
        <p:nvPicPr>
          <p:cNvPr id="4" name="Grafik 3">
            <a:extLst>
              <a:ext uri="{FF2B5EF4-FFF2-40B4-BE49-F238E27FC236}">
                <a16:creationId xmlns:a16="http://schemas.microsoft.com/office/drawing/2014/main" id="{C8171774-4494-08BE-FBAD-55AE6D81C91A}"/>
              </a:ext>
            </a:extLst>
          </p:cNvPr>
          <p:cNvPicPr>
            <a:picLocks noChangeAspect="1"/>
          </p:cNvPicPr>
          <p:nvPr/>
        </p:nvPicPr>
        <p:blipFill>
          <a:blip r:embed="rId2"/>
          <a:stretch>
            <a:fillRect/>
          </a:stretch>
        </p:blipFill>
        <p:spPr>
          <a:xfrm>
            <a:off x="0" y="1522679"/>
            <a:ext cx="12192000" cy="5335321"/>
          </a:xfrm>
          <a:prstGeom prst="rect">
            <a:avLst/>
          </a:prstGeom>
        </p:spPr>
      </p:pic>
      <p:sp>
        <p:nvSpPr>
          <p:cNvPr id="5" name="Textfeld 4">
            <a:extLst>
              <a:ext uri="{FF2B5EF4-FFF2-40B4-BE49-F238E27FC236}">
                <a16:creationId xmlns:a16="http://schemas.microsoft.com/office/drawing/2014/main" id="{34C69B30-7E81-341B-5C9D-CDC0AC62834A}"/>
              </a:ext>
            </a:extLst>
          </p:cNvPr>
          <p:cNvSpPr txBox="1"/>
          <p:nvPr/>
        </p:nvSpPr>
        <p:spPr>
          <a:xfrm>
            <a:off x="5891514" y="1569762"/>
            <a:ext cx="1006998" cy="369332"/>
          </a:xfrm>
          <a:prstGeom prst="rect">
            <a:avLst/>
          </a:prstGeom>
          <a:solidFill>
            <a:schemeClr val="bg1"/>
          </a:solidFill>
        </p:spPr>
        <p:txBody>
          <a:bodyPr wrap="square" rtlCol="0">
            <a:spAutoFit/>
          </a:bodyPr>
          <a:lstStyle/>
          <a:p>
            <a:pPr algn="ctr"/>
            <a:r>
              <a:rPr lang="de-DE" dirty="0"/>
              <a:t>IR</a:t>
            </a:r>
          </a:p>
        </p:txBody>
      </p:sp>
      <p:sp>
        <p:nvSpPr>
          <p:cNvPr id="6" name="Textfeld 5">
            <a:extLst>
              <a:ext uri="{FF2B5EF4-FFF2-40B4-BE49-F238E27FC236}">
                <a16:creationId xmlns:a16="http://schemas.microsoft.com/office/drawing/2014/main" id="{32D92375-CCEF-4912-E641-E56AAD04B534}"/>
              </a:ext>
            </a:extLst>
          </p:cNvPr>
          <p:cNvSpPr txBox="1"/>
          <p:nvPr/>
        </p:nvSpPr>
        <p:spPr>
          <a:xfrm>
            <a:off x="5891514" y="4213881"/>
            <a:ext cx="1006998" cy="369332"/>
          </a:xfrm>
          <a:prstGeom prst="rect">
            <a:avLst/>
          </a:prstGeom>
          <a:solidFill>
            <a:schemeClr val="bg1"/>
          </a:solidFill>
        </p:spPr>
        <p:txBody>
          <a:bodyPr wrap="square" rtlCol="0">
            <a:spAutoFit/>
          </a:bodyPr>
          <a:lstStyle/>
          <a:p>
            <a:pPr algn="ctr"/>
            <a:r>
              <a:rPr lang="de-DE" dirty="0"/>
              <a:t>ROT</a:t>
            </a:r>
          </a:p>
        </p:txBody>
      </p:sp>
    </p:spTree>
    <p:extLst>
      <p:ext uri="{BB962C8B-B14F-4D97-AF65-F5344CB8AC3E}">
        <p14:creationId xmlns:p14="http://schemas.microsoft.com/office/powerpoint/2010/main" val="10989499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F615C9A3-A6DD-44EB-BF74-1B00F7F34BF5}"/>
              </a:ext>
            </a:extLst>
          </p:cNvPr>
          <p:cNvPicPr>
            <a:picLocks noChangeAspect="1"/>
          </p:cNvPicPr>
          <p:nvPr/>
        </p:nvPicPr>
        <p:blipFill>
          <a:blip r:embed="rId2"/>
          <a:stretch>
            <a:fillRect/>
          </a:stretch>
        </p:blipFill>
        <p:spPr>
          <a:xfrm>
            <a:off x="1682741" y="1175884"/>
            <a:ext cx="3818717" cy="1692459"/>
          </a:xfrm>
          <a:prstGeom prst="rect">
            <a:avLst/>
          </a:prstGeom>
        </p:spPr>
      </p:pic>
      <p:pic>
        <p:nvPicPr>
          <p:cNvPr id="5" name="Grafik 4">
            <a:extLst>
              <a:ext uri="{FF2B5EF4-FFF2-40B4-BE49-F238E27FC236}">
                <a16:creationId xmlns:a16="http://schemas.microsoft.com/office/drawing/2014/main" id="{C7979668-C18C-4817-BF13-2A149C884897}"/>
              </a:ext>
            </a:extLst>
          </p:cNvPr>
          <p:cNvPicPr>
            <a:picLocks noChangeAspect="1"/>
          </p:cNvPicPr>
          <p:nvPr/>
        </p:nvPicPr>
        <p:blipFill>
          <a:blip r:embed="rId3"/>
          <a:stretch>
            <a:fillRect/>
          </a:stretch>
        </p:blipFill>
        <p:spPr>
          <a:xfrm>
            <a:off x="1983481" y="143943"/>
            <a:ext cx="3060776" cy="916926"/>
          </a:xfrm>
          <a:prstGeom prst="rect">
            <a:avLst/>
          </a:prstGeom>
        </p:spPr>
      </p:pic>
      <p:pic>
        <p:nvPicPr>
          <p:cNvPr id="6" name="Grafik 5">
            <a:extLst>
              <a:ext uri="{FF2B5EF4-FFF2-40B4-BE49-F238E27FC236}">
                <a16:creationId xmlns:a16="http://schemas.microsoft.com/office/drawing/2014/main" id="{81261ABF-59CE-4D9D-AEF6-8AF731BC2281}"/>
              </a:ext>
            </a:extLst>
          </p:cNvPr>
          <p:cNvPicPr>
            <a:picLocks noChangeAspect="1"/>
          </p:cNvPicPr>
          <p:nvPr/>
        </p:nvPicPr>
        <p:blipFill>
          <a:blip r:embed="rId4"/>
          <a:stretch>
            <a:fillRect/>
          </a:stretch>
        </p:blipFill>
        <p:spPr>
          <a:xfrm>
            <a:off x="1474265" y="2925183"/>
            <a:ext cx="3569992" cy="1548430"/>
          </a:xfrm>
          <a:prstGeom prst="rect">
            <a:avLst/>
          </a:prstGeom>
        </p:spPr>
      </p:pic>
      <p:pic>
        <p:nvPicPr>
          <p:cNvPr id="7" name="Grafik 6">
            <a:extLst>
              <a:ext uri="{FF2B5EF4-FFF2-40B4-BE49-F238E27FC236}">
                <a16:creationId xmlns:a16="http://schemas.microsoft.com/office/drawing/2014/main" id="{822002DB-6EA6-4EA4-88EE-161D60F13A2A}"/>
              </a:ext>
            </a:extLst>
          </p:cNvPr>
          <p:cNvPicPr>
            <a:picLocks noChangeAspect="1"/>
          </p:cNvPicPr>
          <p:nvPr/>
        </p:nvPicPr>
        <p:blipFill>
          <a:blip r:embed="rId5"/>
          <a:stretch>
            <a:fillRect/>
          </a:stretch>
        </p:blipFill>
        <p:spPr>
          <a:xfrm>
            <a:off x="6096000" y="190960"/>
            <a:ext cx="3358732" cy="1438328"/>
          </a:xfrm>
          <a:prstGeom prst="rect">
            <a:avLst/>
          </a:prstGeom>
        </p:spPr>
      </p:pic>
      <p:pic>
        <p:nvPicPr>
          <p:cNvPr id="8" name="Grafik 7">
            <a:extLst>
              <a:ext uri="{FF2B5EF4-FFF2-40B4-BE49-F238E27FC236}">
                <a16:creationId xmlns:a16="http://schemas.microsoft.com/office/drawing/2014/main" id="{19D71991-275F-4843-A4A3-824EA1B71A9F}"/>
              </a:ext>
            </a:extLst>
          </p:cNvPr>
          <p:cNvPicPr>
            <a:picLocks noChangeAspect="1"/>
          </p:cNvPicPr>
          <p:nvPr/>
        </p:nvPicPr>
        <p:blipFill>
          <a:blip r:embed="rId6"/>
          <a:stretch>
            <a:fillRect/>
          </a:stretch>
        </p:blipFill>
        <p:spPr>
          <a:xfrm>
            <a:off x="5931329" y="1081795"/>
            <a:ext cx="3818717" cy="1782068"/>
          </a:xfrm>
          <a:prstGeom prst="rect">
            <a:avLst/>
          </a:prstGeom>
        </p:spPr>
      </p:pic>
      <p:pic>
        <p:nvPicPr>
          <p:cNvPr id="9" name="Grafik 8">
            <a:extLst>
              <a:ext uri="{FF2B5EF4-FFF2-40B4-BE49-F238E27FC236}">
                <a16:creationId xmlns:a16="http://schemas.microsoft.com/office/drawing/2014/main" id="{B37AF6A6-2A0C-46B3-88F7-262B081F1732}"/>
              </a:ext>
            </a:extLst>
          </p:cNvPr>
          <p:cNvPicPr>
            <a:picLocks noChangeAspect="1"/>
          </p:cNvPicPr>
          <p:nvPr/>
        </p:nvPicPr>
        <p:blipFill>
          <a:blip r:embed="rId7"/>
          <a:stretch>
            <a:fillRect/>
          </a:stretch>
        </p:blipFill>
        <p:spPr>
          <a:xfrm>
            <a:off x="5075580" y="3083614"/>
            <a:ext cx="5875783" cy="1342169"/>
          </a:xfrm>
          <a:prstGeom prst="rect">
            <a:avLst/>
          </a:prstGeom>
        </p:spPr>
      </p:pic>
      <p:pic>
        <p:nvPicPr>
          <p:cNvPr id="10" name="Grafik 9">
            <a:extLst>
              <a:ext uri="{FF2B5EF4-FFF2-40B4-BE49-F238E27FC236}">
                <a16:creationId xmlns:a16="http://schemas.microsoft.com/office/drawing/2014/main" id="{9038520E-1B0D-4B04-A423-1E82CDF90C57}"/>
              </a:ext>
            </a:extLst>
          </p:cNvPr>
          <p:cNvPicPr>
            <a:picLocks noChangeAspect="1"/>
          </p:cNvPicPr>
          <p:nvPr/>
        </p:nvPicPr>
        <p:blipFill>
          <a:blip r:embed="rId8"/>
          <a:stretch>
            <a:fillRect/>
          </a:stretch>
        </p:blipFill>
        <p:spPr>
          <a:xfrm>
            <a:off x="2675755" y="4577647"/>
            <a:ext cx="6840491" cy="2003843"/>
          </a:xfrm>
          <a:prstGeom prst="rect">
            <a:avLst/>
          </a:prstGeom>
        </p:spPr>
      </p:pic>
      <p:sp>
        <p:nvSpPr>
          <p:cNvPr id="2" name="Textfeld 1">
            <a:extLst>
              <a:ext uri="{FF2B5EF4-FFF2-40B4-BE49-F238E27FC236}">
                <a16:creationId xmlns:a16="http://schemas.microsoft.com/office/drawing/2014/main" id="{FCA37C3E-380D-F345-E116-AF5010064AE1}"/>
              </a:ext>
            </a:extLst>
          </p:cNvPr>
          <p:cNvSpPr txBox="1"/>
          <p:nvPr/>
        </p:nvSpPr>
        <p:spPr>
          <a:xfrm>
            <a:off x="5931329" y="2823016"/>
            <a:ext cx="2991909" cy="307777"/>
          </a:xfrm>
          <a:prstGeom prst="rect">
            <a:avLst/>
          </a:prstGeom>
          <a:noFill/>
        </p:spPr>
        <p:txBody>
          <a:bodyPr wrap="none" rtlCol="0">
            <a:spAutoFit/>
          </a:bodyPr>
          <a:lstStyle/>
          <a:p>
            <a:r>
              <a:rPr lang="de-DE" sz="1400" dirty="0"/>
              <a:t>E = Extinktion = Absorption + Streuung</a:t>
            </a:r>
          </a:p>
        </p:txBody>
      </p:sp>
      <p:sp>
        <p:nvSpPr>
          <p:cNvPr id="11" name="Textfeld 10">
            <a:extLst>
              <a:ext uri="{FF2B5EF4-FFF2-40B4-BE49-F238E27FC236}">
                <a16:creationId xmlns:a16="http://schemas.microsoft.com/office/drawing/2014/main" id="{8C53A9FB-49A7-5CB4-5850-30D247DC2CBA}"/>
              </a:ext>
            </a:extLst>
          </p:cNvPr>
          <p:cNvSpPr txBox="1"/>
          <p:nvPr/>
        </p:nvSpPr>
        <p:spPr>
          <a:xfrm>
            <a:off x="5132071" y="952905"/>
            <a:ext cx="2881400" cy="307777"/>
          </a:xfrm>
          <a:prstGeom prst="rect">
            <a:avLst/>
          </a:prstGeom>
          <a:noFill/>
        </p:spPr>
        <p:txBody>
          <a:bodyPr wrap="square">
            <a:spAutoFit/>
          </a:bodyPr>
          <a:lstStyle/>
          <a:p>
            <a:r>
              <a:rPr lang="de-DE" sz="1400" dirty="0"/>
              <a:t>Extinktion ist dimensionslos</a:t>
            </a:r>
          </a:p>
        </p:txBody>
      </p:sp>
      <p:sp>
        <p:nvSpPr>
          <p:cNvPr id="12" name="Textfeld 11">
            <a:extLst>
              <a:ext uri="{FF2B5EF4-FFF2-40B4-BE49-F238E27FC236}">
                <a16:creationId xmlns:a16="http://schemas.microsoft.com/office/drawing/2014/main" id="{079FEC67-C79C-99D1-BADD-DE4B40CEB0DD}"/>
              </a:ext>
            </a:extLst>
          </p:cNvPr>
          <p:cNvSpPr txBox="1"/>
          <p:nvPr/>
        </p:nvSpPr>
        <p:spPr>
          <a:xfrm>
            <a:off x="9310599" y="406711"/>
            <a:ext cx="2881401" cy="523220"/>
          </a:xfrm>
          <a:prstGeom prst="rect">
            <a:avLst/>
          </a:prstGeom>
          <a:noFill/>
        </p:spPr>
        <p:txBody>
          <a:bodyPr wrap="square">
            <a:spAutoFit/>
          </a:bodyPr>
          <a:lstStyle/>
          <a:p>
            <a:r>
              <a:rPr lang="de-DE" sz="1400" dirty="0"/>
              <a:t>c = Stoffmengenkonzentration   </a:t>
            </a:r>
          </a:p>
          <a:p>
            <a:r>
              <a:rPr lang="de-DE" sz="1400" dirty="0"/>
              <a:t>   = </a:t>
            </a:r>
            <a:r>
              <a:rPr lang="de-DE" sz="1400" dirty="0" err="1"/>
              <a:t>mol</a:t>
            </a:r>
            <a:r>
              <a:rPr lang="de-DE" sz="1400" dirty="0"/>
              <a:t> / Volumen = </a:t>
            </a:r>
            <a:r>
              <a:rPr lang="de-DE" sz="1400" dirty="0" err="1"/>
              <a:t>mol</a:t>
            </a:r>
            <a:r>
              <a:rPr lang="de-DE" sz="1400" dirty="0"/>
              <a:t> * m^-3 </a:t>
            </a:r>
          </a:p>
        </p:txBody>
      </p:sp>
      <p:sp>
        <p:nvSpPr>
          <p:cNvPr id="13" name="Textfeld 12">
            <a:extLst>
              <a:ext uri="{FF2B5EF4-FFF2-40B4-BE49-F238E27FC236}">
                <a16:creationId xmlns:a16="http://schemas.microsoft.com/office/drawing/2014/main" id="{893EFA6E-CEC1-0E38-28EA-2B183549FB30}"/>
              </a:ext>
            </a:extLst>
          </p:cNvPr>
          <p:cNvSpPr txBox="1"/>
          <p:nvPr/>
        </p:nvSpPr>
        <p:spPr>
          <a:xfrm>
            <a:off x="9341141" y="1559156"/>
            <a:ext cx="2881401" cy="307777"/>
          </a:xfrm>
          <a:prstGeom prst="rect">
            <a:avLst/>
          </a:prstGeom>
          <a:noFill/>
        </p:spPr>
        <p:txBody>
          <a:bodyPr wrap="square">
            <a:spAutoFit/>
          </a:bodyPr>
          <a:lstStyle/>
          <a:p>
            <a:r>
              <a:rPr lang="de-DE" sz="1400" dirty="0"/>
              <a:t>d = Durchstrahlte Länge [m] </a:t>
            </a:r>
          </a:p>
        </p:txBody>
      </p:sp>
      <p:sp>
        <p:nvSpPr>
          <p:cNvPr id="14" name="Textfeld 13">
            <a:extLst>
              <a:ext uri="{FF2B5EF4-FFF2-40B4-BE49-F238E27FC236}">
                <a16:creationId xmlns:a16="http://schemas.microsoft.com/office/drawing/2014/main" id="{045250AC-50F1-CEAD-8532-C3B02DDB762A}"/>
              </a:ext>
            </a:extLst>
          </p:cNvPr>
          <p:cNvSpPr txBox="1"/>
          <p:nvPr/>
        </p:nvSpPr>
        <p:spPr>
          <a:xfrm>
            <a:off x="9341141" y="2029207"/>
            <a:ext cx="2881401" cy="307777"/>
          </a:xfrm>
          <a:prstGeom prst="rect">
            <a:avLst/>
          </a:prstGeom>
          <a:noFill/>
        </p:spPr>
        <p:txBody>
          <a:bodyPr wrap="square">
            <a:spAutoFit/>
          </a:bodyPr>
          <a:lstStyle/>
          <a:p>
            <a:r>
              <a:rPr lang="de-DE" sz="1400" dirty="0"/>
              <a:t>𝜀 = m^2 * </a:t>
            </a:r>
            <a:r>
              <a:rPr lang="de-DE" sz="1400" dirty="0" err="1"/>
              <a:t>mol</a:t>
            </a:r>
            <a:r>
              <a:rPr lang="de-DE" sz="1400" dirty="0"/>
              <a:t>^-1 </a:t>
            </a:r>
          </a:p>
        </p:txBody>
      </p:sp>
    </p:spTree>
    <p:extLst>
      <p:ext uri="{BB962C8B-B14F-4D97-AF65-F5344CB8AC3E}">
        <p14:creationId xmlns:p14="http://schemas.microsoft.com/office/powerpoint/2010/main" val="13193718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AEC52D4A-8E7E-45E3-8DAD-6082BF903560}"/>
              </a:ext>
            </a:extLst>
          </p:cNvPr>
          <p:cNvPicPr>
            <a:picLocks noChangeAspect="1"/>
          </p:cNvPicPr>
          <p:nvPr/>
        </p:nvPicPr>
        <p:blipFill>
          <a:blip r:embed="rId2"/>
          <a:stretch>
            <a:fillRect/>
          </a:stretch>
        </p:blipFill>
        <p:spPr>
          <a:xfrm>
            <a:off x="2068352" y="311585"/>
            <a:ext cx="3849240" cy="1129110"/>
          </a:xfrm>
          <a:prstGeom prst="rect">
            <a:avLst/>
          </a:prstGeom>
        </p:spPr>
      </p:pic>
      <p:pic>
        <p:nvPicPr>
          <p:cNvPr id="5" name="Grafik 4">
            <a:extLst>
              <a:ext uri="{FF2B5EF4-FFF2-40B4-BE49-F238E27FC236}">
                <a16:creationId xmlns:a16="http://schemas.microsoft.com/office/drawing/2014/main" id="{4C286329-9389-4563-89BE-4ADB62D95B27}"/>
              </a:ext>
            </a:extLst>
          </p:cNvPr>
          <p:cNvPicPr>
            <a:picLocks noChangeAspect="1"/>
          </p:cNvPicPr>
          <p:nvPr/>
        </p:nvPicPr>
        <p:blipFill>
          <a:blip r:embed="rId3"/>
          <a:stretch>
            <a:fillRect/>
          </a:stretch>
        </p:blipFill>
        <p:spPr>
          <a:xfrm>
            <a:off x="1805529" y="1440696"/>
            <a:ext cx="4035386" cy="2245399"/>
          </a:xfrm>
          <a:prstGeom prst="rect">
            <a:avLst/>
          </a:prstGeom>
        </p:spPr>
      </p:pic>
      <p:pic>
        <p:nvPicPr>
          <p:cNvPr id="6" name="Grafik 5">
            <a:extLst>
              <a:ext uri="{FF2B5EF4-FFF2-40B4-BE49-F238E27FC236}">
                <a16:creationId xmlns:a16="http://schemas.microsoft.com/office/drawing/2014/main" id="{B973D9C3-492D-4358-B40F-44D4BEDC0F66}"/>
              </a:ext>
            </a:extLst>
          </p:cNvPr>
          <p:cNvPicPr>
            <a:picLocks noChangeAspect="1"/>
          </p:cNvPicPr>
          <p:nvPr/>
        </p:nvPicPr>
        <p:blipFill rotWithShape="1">
          <a:blip r:embed="rId4"/>
          <a:srcRect t="6290"/>
          <a:stretch/>
        </p:blipFill>
        <p:spPr>
          <a:xfrm>
            <a:off x="1657694" y="3807015"/>
            <a:ext cx="4862198" cy="2029200"/>
          </a:xfrm>
          <a:prstGeom prst="rect">
            <a:avLst/>
          </a:prstGeom>
        </p:spPr>
      </p:pic>
      <p:sp>
        <p:nvSpPr>
          <p:cNvPr id="7" name="Textfeld 6">
            <a:extLst>
              <a:ext uri="{FF2B5EF4-FFF2-40B4-BE49-F238E27FC236}">
                <a16:creationId xmlns:a16="http://schemas.microsoft.com/office/drawing/2014/main" id="{810B69AD-0FD0-4E9B-8E3B-954D563456FA}"/>
              </a:ext>
            </a:extLst>
          </p:cNvPr>
          <p:cNvSpPr txBox="1"/>
          <p:nvPr/>
        </p:nvSpPr>
        <p:spPr>
          <a:xfrm>
            <a:off x="6722483" y="1095091"/>
            <a:ext cx="3742628" cy="3693319"/>
          </a:xfrm>
          <a:prstGeom prst="rect">
            <a:avLst/>
          </a:prstGeom>
          <a:noFill/>
        </p:spPr>
        <p:txBody>
          <a:bodyPr wrap="none" rtlCol="0">
            <a:spAutoFit/>
          </a:bodyPr>
          <a:lstStyle/>
          <a:p>
            <a:r>
              <a:rPr lang="de-DE" dirty="0"/>
              <a:t>Wenn man AC und DC kennt, benötigt</a:t>
            </a:r>
          </a:p>
          <a:p>
            <a:r>
              <a:rPr lang="de-DE" dirty="0"/>
              <a:t>Man nicht I / I0.</a:t>
            </a:r>
          </a:p>
          <a:p>
            <a:endParaRPr lang="de-DE" dirty="0"/>
          </a:p>
          <a:p>
            <a:r>
              <a:rPr lang="de-DE" dirty="0"/>
              <a:t>Ratio </a:t>
            </a:r>
            <a:r>
              <a:rPr lang="de-DE" dirty="0" err="1"/>
              <a:t>of</a:t>
            </a:r>
            <a:r>
              <a:rPr lang="de-DE" dirty="0"/>
              <a:t> Ratio</a:t>
            </a:r>
          </a:p>
          <a:p>
            <a:endParaRPr lang="de-DE" dirty="0"/>
          </a:p>
          <a:p>
            <a:r>
              <a:rPr lang="de-DE" dirty="0" err="1"/>
              <a:t>R_rot</a:t>
            </a:r>
            <a:r>
              <a:rPr lang="de-DE" dirty="0"/>
              <a:t> = AC(rot)/DC(rot)</a:t>
            </a:r>
          </a:p>
          <a:p>
            <a:r>
              <a:rPr lang="de-DE" dirty="0" err="1"/>
              <a:t>R_ir</a:t>
            </a:r>
            <a:r>
              <a:rPr lang="de-DE" dirty="0"/>
              <a:t> = AC(IR) / DC(IR)</a:t>
            </a:r>
          </a:p>
          <a:p>
            <a:endParaRPr lang="de-DE" dirty="0"/>
          </a:p>
          <a:p>
            <a:r>
              <a:rPr lang="de-DE" dirty="0" err="1"/>
              <a:t>Rg</a:t>
            </a:r>
            <a:r>
              <a:rPr lang="de-DE" dirty="0"/>
              <a:t> = </a:t>
            </a:r>
            <a:r>
              <a:rPr lang="de-DE" dirty="0" err="1"/>
              <a:t>R_rot</a:t>
            </a:r>
            <a:r>
              <a:rPr lang="de-DE" dirty="0"/>
              <a:t>/</a:t>
            </a:r>
            <a:r>
              <a:rPr lang="de-DE" dirty="0" err="1"/>
              <a:t>R_ir</a:t>
            </a:r>
            <a:r>
              <a:rPr lang="de-DE" dirty="0"/>
              <a:t>  </a:t>
            </a:r>
          </a:p>
          <a:p>
            <a:endParaRPr lang="de-DE" dirty="0"/>
          </a:p>
          <a:p>
            <a:r>
              <a:rPr lang="de-DE" dirty="0" err="1"/>
              <a:t>R_g</a:t>
            </a:r>
            <a:r>
              <a:rPr lang="de-DE" dirty="0"/>
              <a:t> ist proportional zu SpO2</a:t>
            </a:r>
          </a:p>
          <a:p>
            <a:endParaRPr lang="de-DE" dirty="0"/>
          </a:p>
          <a:p>
            <a:endParaRPr lang="de-DE" dirty="0"/>
          </a:p>
        </p:txBody>
      </p:sp>
    </p:spTree>
    <p:extLst>
      <p:ext uri="{BB962C8B-B14F-4D97-AF65-F5344CB8AC3E}">
        <p14:creationId xmlns:p14="http://schemas.microsoft.com/office/powerpoint/2010/main" val="18553985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27FAA9F1-4F29-4654-B7E3-7472A618CA4E}"/>
              </a:ext>
            </a:extLst>
          </p:cNvPr>
          <p:cNvPicPr>
            <a:picLocks noChangeAspect="1"/>
          </p:cNvPicPr>
          <p:nvPr/>
        </p:nvPicPr>
        <p:blipFill>
          <a:blip r:embed="rId2"/>
          <a:stretch>
            <a:fillRect/>
          </a:stretch>
        </p:blipFill>
        <p:spPr>
          <a:xfrm>
            <a:off x="4578566" y="105507"/>
            <a:ext cx="7207216" cy="6858000"/>
          </a:xfrm>
          <a:prstGeom prst="rect">
            <a:avLst/>
          </a:prstGeom>
        </p:spPr>
      </p:pic>
      <p:sp>
        <p:nvSpPr>
          <p:cNvPr id="2" name="Titel 1">
            <a:extLst>
              <a:ext uri="{FF2B5EF4-FFF2-40B4-BE49-F238E27FC236}">
                <a16:creationId xmlns:a16="http://schemas.microsoft.com/office/drawing/2014/main" id="{1B3A236E-E9E5-5A60-200B-6A05477CE2BB}"/>
              </a:ext>
            </a:extLst>
          </p:cNvPr>
          <p:cNvSpPr>
            <a:spLocks noGrp="1"/>
          </p:cNvSpPr>
          <p:nvPr>
            <p:ph type="title"/>
          </p:nvPr>
        </p:nvSpPr>
        <p:spPr/>
        <p:txBody>
          <a:bodyPr/>
          <a:lstStyle/>
          <a:p>
            <a:r>
              <a:rPr lang="de-DE"/>
              <a:t>Datenverlauf</a:t>
            </a:r>
            <a:endParaRPr lang="de-DE" dirty="0"/>
          </a:p>
        </p:txBody>
      </p:sp>
      <p:sp>
        <p:nvSpPr>
          <p:cNvPr id="5" name="Textfeld 4">
            <a:extLst>
              <a:ext uri="{FF2B5EF4-FFF2-40B4-BE49-F238E27FC236}">
                <a16:creationId xmlns:a16="http://schemas.microsoft.com/office/drawing/2014/main" id="{35061CF7-0F3C-7143-33E0-B5DAD441AC44}"/>
              </a:ext>
            </a:extLst>
          </p:cNvPr>
          <p:cNvSpPr txBox="1"/>
          <p:nvPr/>
        </p:nvSpPr>
        <p:spPr>
          <a:xfrm>
            <a:off x="5473522" y="4197689"/>
            <a:ext cx="1244956" cy="338554"/>
          </a:xfrm>
          <a:prstGeom prst="rect">
            <a:avLst/>
          </a:prstGeom>
          <a:noFill/>
        </p:spPr>
        <p:txBody>
          <a:bodyPr wrap="none" rtlCol="0">
            <a:spAutoFit/>
          </a:bodyPr>
          <a:lstStyle/>
          <a:p>
            <a:r>
              <a:rPr lang="de-DE" sz="1600" dirty="0"/>
              <a:t>Herzsystolen</a:t>
            </a:r>
          </a:p>
        </p:txBody>
      </p:sp>
      <p:cxnSp>
        <p:nvCxnSpPr>
          <p:cNvPr id="7" name="Gerade Verbindung mit Pfeil 6">
            <a:extLst>
              <a:ext uri="{FF2B5EF4-FFF2-40B4-BE49-F238E27FC236}">
                <a16:creationId xmlns:a16="http://schemas.microsoft.com/office/drawing/2014/main" id="{00F9E80C-10D1-2EAF-A359-709E06F5C0E2}"/>
              </a:ext>
            </a:extLst>
          </p:cNvPr>
          <p:cNvCxnSpPr>
            <a:cxnSpLocks/>
          </p:cNvCxnSpPr>
          <p:nvPr/>
        </p:nvCxnSpPr>
        <p:spPr>
          <a:xfrm>
            <a:off x="5668108" y="4536243"/>
            <a:ext cx="296320" cy="991034"/>
          </a:xfrm>
          <a:prstGeom prst="straightConnector1">
            <a:avLst/>
          </a:prstGeom>
          <a:ln w="19050">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 name="Gerade Verbindung mit Pfeil 9">
            <a:extLst>
              <a:ext uri="{FF2B5EF4-FFF2-40B4-BE49-F238E27FC236}">
                <a16:creationId xmlns:a16="http://schemas.microsoft.com/office/drawing/2014/main" id="{103EB3A7-2A6F-4DEC-1324-E4093AC89047}"/>
              </a:ext>
            </a:extLst>
          </p:cNvPr>
          <p:cNvCxnSpPr>
            <a:cxnSpLocks/>
          </p:cNvCxnSpPr>
          <p:nvPr/>
        </p:nvCxnSpPr>
        <p:spPr>
          <a:xfrm>
            <a:off x="6465277" y="4536243"/>
            <a:ext cx="447403" cy="791996"/>
          </a:xfrm>
          <a:prstGeom prst="straightConnector1">
            <a:avLst/>
          </a:prstGeom>
          <a:ln w="19050">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 name="Gerade Verbindung mit Pfeil 10">
            <a:extLst>
              <a:ext uri="{FF2B5EF4-FFF2-40B4-BE49-F238E27FC236}">
                <a16:creationId xmlns:a16="http://schemas.microsoft.com/office/drawing/2014/main" id="{90A8D1EB-20DC-8EEF-E5EB-E2FFC3202B64}"/>
              </a:ext>
            </a:extLst>
          </p:cNvPr>
          <p:cNvCxnSpPr>
            <a:cxnSpLocks/>
          </p:cNvCxnSpPr>
          <p:nvPr/>
        </p:nvCxnSpPr>
        <p:spPr>
          <a:xfrm>
            <a:off x="6049108" y="4545657"/>
            <a:ext cx="416169" cy="874028"/>
          </a:xfrm>
          <a:prstGeom prst="straightConnector1">
            <a:avLst/>
          </a:prstGeom>
          <a:ln w="19050">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6" name="Gerader Verbinder 15">
            <a:extLst>
              <a:ext uri="{FF2B5EF4-FFF2-40B4-BE49-F238E27FC236}">
                <a16:creationId xmlns:a16="http://schemas.microsoft.com/office/drawing/2014/main" id="{355F64BB-AB2D-417E-813C-0AA33C56B09A}"/>
              </a:ext>
            </a:extLst>
          </p:cNvPr>
          <p:cNvCxnSpPr>
            <a:cxnSpLocks/>
          </p:cNvCxnSpPr>
          <p:nvPr/>
        </p:nvCxnSpPr>
        <p:spPr>
          <a:xfrm flipV="1">
            <a:off x="5527431" y="4419600"/>
            <a:ext cx="5574323" cy="612160"/>
          </a:xfrm>
          <a:prstGeom prst="line">
            <a:avLst/>
          </a:prstGeom>
          <a:ln w="19050">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0" name="Textfeld 19">
            <a:extLst>
              <a:ext uri="{FF2B5EF4-FFF2-40B4-BE49-F238E27FC236}">
                <a16:creationId xmlns:a16="http://schemas.microsoft.com/office/drawing/2014/main" id="{328273E2-C239-40B0-B84A-FE80C29A1D56}"/>
              </a:ext>
            </a:extLst>
          </p:cNvPr>
          <p:cNvSpPr txBox="1"/>
          <p:nvPr/>
        </p:nvSpPr>
        <p:spPr>
          <a:xfrm rot="21225074">
            <a:off x="7430124" y="4360991"/>
            <a:ext cx="1180131" cy="369332"/>
          </a:xfrm>
          <a:prstGeom prst="rect">
            <a:avLst/>
          </a:prstGeom>
          <a:noFill/>
        </p:spPr>
        <p:txBody>
          <a:bodyPr wrap="none" rtlCol="0">
            <a:spAutoFit/>
          </a:bodyPr>
          <a:lstStyle/>
          <a:p>
            <a:r>
              <a:rPr lang="de-DE"/>
              <a:t>DC - Signal</a:t>
            </a:r>
          </a:p>
        </p:txBody>
      </p:sp>
      <p:cxnSp>
        <p:nvCxnSpPr>
          <p:cNvPr id="21" name="Gerader Verbinder 20">
            <a:extLst>
              <a:ext uri="{FF2B5EF4-FFF2-40B4-BE49-F238E27FC236}">
                <a16:creationId xmlns:a16="http://schemas.microsoft.com/office/drawing/2014/main" id="{EA3CFC02-B15A-4723-BD7B-A025B0EC2CD1}"/>
              </a:ext>
            </a:extLst>
          </p:cNvPr>
          <p:cNvCxnSpPr>
            <a:cxnSpLocks/>
          </p:cNvCxnSpPr>
          <p:nvPr/>
        </p:nvCxnSpPr>
        <p:spPr>
          <a:xfrm flipV="1">
            <a:off x="5527431" y="5823756"/>
            <a:ext cx="5445369" cy="597998"/>
          </a:xfrm>
          <a:prstGeom prst="line">
            <a:avLst/>
          </a:prstGeom>
          <a:ln w="19050">
            <a:prstDash val="sysDot"/>
          </a:ln>
        </p:spPr>
        <p:style>
          <a:lnRef idx="1">
            <a:schemeClr val="accent1"/>
          </a:lnRef>
          <a:fillRef idx="0">
            <a:schemeClr val="accent1"/>
          </a:fillRef>
          <a:effectRef idx="0">
            <a:schemeClr val="accent1"/>
          </a:effectRef>
          <a:fontRef idx="minor">
            <a:schemeClr val="tx1"/>
          </a:fontRef>
        </p:style>
      </p:cxnSp>
      <p:sp>
        <p:nvSpPr>
          <p:cNvPr id="38" name="Ellipse 37">
            <a:extLst>
              <a:ext uri="{FF2B5EF4-FFF2-40B4-BE49-F238E27FC236}">
                <a16:creationId xmlns:a16="http://schemas.microsoft.com/office/drawing/2014/main" id="{E88CD613-EFE1-4D53-BC44-C113ACA64312}"/>
              </a:ext>
            </a:extLst>
          </p:cNvPr>
          <p:cNvSpPr/>
          <p:nvPr/>
        </p:nvSpPr>
        <p:spPr>
          <a:xfrm>
            <a:off x="4970585" y="4652885"/>
            <a:ext cx="697523" cy="231325"/>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9" name="Ellipse 38">
            <a:extLst>
              <a:ext uri="{FF2B5EF4-FFF2-40B4-BE49-F238E27FC236}">
                <a16:creationId xmlns:a16="http://schemas.microsoft.com/office/drawing/2014/main" id="{A13A87A1-2623-4CB2-8879-E7BEC61DF16E}"/>
              </a:ext>
            </a:extLst>
          </p:cNvPr>
          <p:cNvSpPr/>
          <p:nvPr/>
        </p:nvSpPr>
        <p:spPr>
          <a:xfrm>
            <a:off x="4923693" y="6521168"/>
            <a:ext cx="697523" cy="231325"/>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41" name="Gerade Verbindung mit Pfeil 40">
            <a:extLst>
              <a:ext uri="{FF2B5EF4-FFF2-40B4-BE49-F238E27FC236}">
                <a16:creationId xmlns:a16="http://schemas.microsoft.com/office/drawing/2014/main" id="{D97502E9-1270-424E-A85C-E07D4C2A404D}"/>
              </a:ext>
            </a:extLst>
          </p:cNvPr>
          <p:cNvCxnSpPr/>
          <p:nvPr/>
        </p:nvCxnSpPr>
        <p:spPr>
          <a:xfrm>
            <a:off x="8016736" y="4770020"/>
            <a:ext cx="152400" cy="1352735"/>
          </a:xfrm>
          <a:prstGeom prst="straightConnector1">
            <a:avLst/>
          </a:prstGeom>
          <a:ln w="1905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2" name="Textfeld 41">
            <a:extLst>
              <a:ext uri="{FF2B5EF4-FFF2-40B4-BE49-F238E27FC236}">
                <a16:creationId xmlns:a16="http://schemas.microsoft.com/office/drawing/2014/main" id="{818A1D9D-56B3-4846-B262-A12BD982E357}"/>
              </a:ext>
            </a:extLst>
          </p:cNvPr>
          <p:cNvSpPr txBox="1"/>
          <p:nvPr/>
        </p:nvSpPr>
        <p:spPr>
          <a:xfrm rot="4859850">
            <a:off x="7449032" y="5299969"/>
            <a:ext cx="1052724" cy="338554"/>
          </a:xfrm>
          <a:prstGeom prst="rect">
            <a:avLst/>
          </a:prstGeom>
          <a:noFill/>
        </p:spPr>
        <p:txBody>
          <a:bodyPr wrap="none" rtlCol="0">
            <a:spAutoFit/>
          </a:bodyPr>
          <a:lstStyle/>
          <a:p>
            <a:r>
              <a:rPr lang="de-DE" sz="1600">
                <a:solidFill>
                  <a:srgbClr val="FF0000"/>
                </a:solidFill>
                <a:effectLst>
                  <a:outerShdw blurRad="38100" dist="38100" dir="2700000" algn="tl">
                    <a:srgbClr val="000000">
                      <a:alpha val="43137"/>
                    </a:srgbClr>
                  </a:outerShdw>
                </a:effectLst>
              </a:rPr>
              <a:t>AC - Anteil</a:t>
            </a:r>
          </a:p>
        </p:txBody>
      </p:sp>
      <p:cxnSp>
        <p:nvCxnSpPr>
          <p:cNvPr id="43" name="Gerader Verbinder 42">
            <a:extLst>
              <a:ext uri="{FF2B5EF4-FFF2-40B4-BE49-F238E27FC236}">
                <a16:creationId xmlns:a16="http://schemas.microsoft.com/office/drawing/2014/main" id="{21EE8478-8B53-450E-8167-D9ECE4BF9388}"/>
              </a:ext>
            </a:extLst>
          </p:cNvPr>
          <p:cNvCxnSpPr>
            <a:cxnSpLocks/>
          </p:cNvCxnSpPr>
          <p:nvPr/>
        </p:nvCxnSpPr>
        <p:spPr>
          <a:xfrm>
            <a:off x="5668108" y="556846"/>
            <a:ext cx="5492261" cy="750671"/>
          </a:xfrm>
          <a:prstGeom prst="line">
            <a:avLst/>
          </a:prstGeom>
          <a:ln w="19050">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7" name="Gerader Verbinder 46">
            <a:extLst>
              <a:ext uri="{FF2B5EF4-FFF2-40B4-BE49-F238E27FC236}">
                <a16:creationId xmlns:a16="http://schemas.microsoft.com/office/drawing/2014/main" id="{6524DDFD-76D7-4073-BA28-A9DFD61EB837}"/>
              </a:ext>
            </a:extLst>
          </p:cNvPr>
          <p:cNvCxnSpPr>
            <a:cxnSpLocks/>
          </p:cNvCxnSpPr>
          <p:nvPr/>
        </p:nvCxnSpPr>
        <p:spPr>
          <a:xfrm>
            <a:off x="5426629" y="2017245"/>
            <a:ext cx="5733740" cy="795475"/>
          </a:xfrm>
          <a:prstGeom prst="line">
            <a:avLst/>
          </a:prstGeom>
          <a:ln w="19050">
            <a:prstDash val="sysDot"/>
          </a:ln>
        </p:spPr>
        <p:style>
          <a:lnRef idx="1">
            <a:schemeClr val="accent1"/>
          </a:lnRef>
          <a:fillRef idx="0">
            <a:schemeClr val="accent1"/>
          </a:fillRef>
          <a:effectRef idx="0">
            <a:schemeClr val="accent1"/>
          </a:effectRef>
          <a:fontRef idx="minor">
            <a:schemeClr val="tx1"/>
          </a:fontRef>
        </p:style>
      </p:cxnSp>
      <p:sp>
        <p:nvSpPr>
          <p:cNvPr id="50" name="Textfeld 49">
            <a:extLst>
              <a:ext uri="{FF2B5EF4-FFF2-40B4-BE49-F238E27FC236}">
                <a16:creationId xmlns:a16="http://schemas.microsoft.com/office/drawing/2014/main" id="{24BCCD60-0A57-4539-A94F-0389E1F336D9}"/>
              </a:ext>
            </a:extLst>
          </p:cNvPr>
          <p:cNvSpPr txBox="1"/>
          <p:nvPr/>
        </p:nvSpPr>
        <p:spPr>
          <a:xfrm rot="453107">
            <a:off x="7744988" y="559414"/>
            <a:ext cx="1180131" cy="369332"/>
          </a:xfrm>
          <a:prstGeom prst="rect">
            <a:avLst/>
          </a:prstGeom>
          <a:noFill/>
        </p:spPr>
        <p:txBody>
          <a:bodyPr wrap="none" rtlCol="0">
            <a:spAutoFit/>
          </a:bodyPr>
          <a:lstStyle/>
          <a:p>
            <a:r>
              <a:rPr lang="de-DE"/>
              <a:t>DC - Signal</a:t>
            </a:r>
          </a:p>
        </p:txBody>
      </p:sp>
      <p:cxnSp>
        <p:nvCxnSpPr>
          <p:cNvPr id="51" name="Gerade Verbindung mit Pfeil 50">
            <a:extLst>
              <a:ext uri="{FF2B5EF4-FFF2-40B4-BE49-F238E27FC236}">
                <a16:creationId xmlns:a16="http://schemas.microsoft.com/office/drawing/2014/main" id="{F2A20A21-103D-4BF1-8116-8D7DB8D3D5D2}"/>
              </a:ext>
            </a:extLst>
          </p:cNvPr>
          <p:cNvCxnSpPr>
            <a:cxnSpLocks/>
          </p:cNvCxnSpPr>
          <p:nvPr/>
        </p:nvCxnSpPr>
        <p:spPr>
          <a:xfrm flipH="1">
            <a:off x="7608277" y="864067"/>
            <a:ext cx="184800" cy="1431531"/>
          </a:xfrm>
          <a:prstGeom prst="straightConnector1">
            <a:avLst/>
          </a:prstGeom>
          <a:ln w="19050">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2" name="Textfeld 51">
            <a:extLst>
              <a:ext uri="{FF2B5EF4-FFF2-40B4-BE49-F238E27FC236}">
                <a16:creationId xmlns:a16="http://schemas.microsoft.com/office/drawing/2014/main" id="{CBDF8567-F65F-4CE2-9123-2A17391ABC25}"/>
              </a:ext>
            </a:extLst>
          </p:cNvPr>
          <p:cNvSpPr txBox="1"/>
          <p:nvPr/>
        </p:nvSpPr>
        <p:spPr>
          <a:xfrm rot="5975464">
            <a:off x="7005734" y="1383009"/>
            <a:ext cx="1052724" cy="338554"/>
          </a:xfrm>
          <a:prstGeom prst="rect">
            <a:avLst/>
          </a:prstGeom>
          <a:noFill/>
        </p:spPr>
        <p:txBody>
          <a:bodyPr wrap="square" rtlCol="0">
            <a:spAutoFit/>
          </a:bodyPr>
          <a:lstStyle/>
          <a:p>
            <a:r>
              <a:rPr lang="de-DE" sz="1600">
                <a:solidFill>
                  <a:schemeClr val="accent1"/>
                </a:solidFill>
                <a:effectLst>
                  <a:outerShdw blurRad="38100" dist="38100" dir="2700000" algn="tl">
                    <a:srgbClr val="000000">
                      <a:alpha val="43137"/>
                    </a:srgbClr>
                  </a:outerShdw>
                </a:effectLst>
              </a:rPr>
              <a:t>AC - Anteil</a:t>
            </a:r>
          </a:p>
        </p:txBody>
      </p:sp>
      <p:sp>
        <p:nvSpPr>
          <p:cNvPr id="57" name="Ellipse 56">
            <a:extLst>
              <a:ext uri="{FF2B5EF4-FFF2-40B4-BE49-F238E27FC236}">
                <a16:creationId xmlns:a16="http://schemas.microsoft.com/office/drawing/2014/main" id="{7C399601-A796-460D-9EB9-371A6CFA256E}"/>
              </a:ext>
            </a:extLst>
          </p:cNvPr>
          <p:cNvSpPr/>
          <p:nvPr/>
        </p:nvSpPr>
        <p:spPr>
          <a:xfrm>
            <a:off x="4932485" y="441183"/>
            <a:ext cx="697523" cy="231325"/>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8" name="Ellipse 57">
            <a:extLst>
              <a:ext uri="{FF2B5EF4-FFF2-40B4-BE49-F238E27FC236}">
                <a16:creationId xmlns:a16="http://schemas.microsoft.com/office/drawing/2014/main" id="{9ECA2882-AC49-4126-B1DF-E1E9FAFF3919}"/>
              </a:ext>
            </a:extLst>
          </p:cNvPr>
          <p:cNvSpPr/>
          <p:nvPr/>
        </p:nvSpPr>
        <p:spPr>
          <a:xfrm>
            <a:off x="4970584" y="2127873"/>
            <a:ext cx="697523" cy="231325"/>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41347786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1">
            <a:extLst>
              <a:ext uri="{FF2B5EF4-FFF2-40B4-BE49-F238E27FC236}">
                <a16:creationId xmlns:a16="http://schemas.microsoft.com/office/drawing/2014/main" id="{DCF84BB3-7883-40E3-8832-43646D5FE88C}"/>
              </a:ext>
            </a:extLst>
          </p:cNvPr>
          <p:cNvSpPr txBox="1">
            <a:spLocks/>
          </p:cNvSpPr>
          <p:nvPr/>
        </p:nvSpPr>
        <p:spPr>
          <a:xfrm>
            <a:off x="838200" y="412018"/>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a:t>Datenverlauf</a:t>
            </a:r>
            <a:endParaRPr lang="de-DE" dirty="0"/>
          </a:p>
        </p:txBody>
      </p:sp>
      <mc:AlternateContent xmlns:mc="http://schemas.openxmlformats.org/markup-compatibility/2006">
        <mc:Choice xmlns:a14="http://schemas.microsoft.com/office/drawing/2010/main" Requires="a14">
          <p:sp>
            <p:nvSpPr>
              <p:cNvPr id="7" name="Textfeld 6">
                <a:extLst>
                  <a:ext uri="{FF2B5EF4-FFF2-40B4-BE49-F238E27FC236}">
                    <a16:creationId xmlns:a16="http://schemas.microsoft.com/office/drawing/2014/main" id="{0E67CB5F-6A30-4FB6-88FA-07954D78C490}"/>
                  </a:ext>
                </a:extLst>
              </p:cNvPr>
              <p:cNvSpPr txBox="1"/>
              <p:nvPr/>
            </p:nvSpPr>
            <p:spPr>
              <a:xfrm>
                <a:off x="1558397" y="1779307"/>
                <a:ext cx="1336263" cy="567207"/>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de-DE" b="0" i="1" smtClean="0">
                              <a:latin typeface="Cambria Math" panose="02040503050406030204" pitchFamily="18" charset="0"/>
                            </a:rPr>
                          </m:ctrlPr>
                        </m:sSubPr>
                        <m:e>
                          <m:r>
                            <a:rPr lang="de-DE" i="1">
                              <a:latin typeface="Cambria Math" panose="02040503050406030204" pitchFamily="18" charset="0"/>
                            </a:rPr>
                            <m:t>𝑅</m:t>
                          </m:r>
                        </m:e>
                        <m:sub>
                          <m:r>
                            <a:rPr lang="de-DE" b="0" i="1" smtClean="0">
                              <a:latin typeface="Cambria Math" panose="02040503050406030204" pitchFamily="18" charset="0"/>
                            </a:rPr>
                            <m:t>𝑟𝑜𝑡</m:t>
                          </m:r>
                        </m:sub>
                      </m:sSub>
                      <m:r>
                        <a:rPr lang="de-DE" b="0" i="1" smtClean="0">
                          <a:latin typeface="Cambria Math" panose="02040503050406030204" pitchFamily="18" charset="0"/>
                        </a:rPr>
                        <m:t>=</m:t>
                      </m:r>
                      <m:f>
                        <m:fPr>
                          <m:ctrlPr>
                            <a:rPr lang="de-DE" b="0" i="1" smtClean="0">
                              <a:latin typeface="Cambria Math" panose="02040503050406030204" pitchFamily="18" charset="0"/>
                            </a:rPr>
                          </m:ctrlPr>
                        </m:fPr>
                        <m:num>
                          <m:sSub>
                            <m:sSubPr>
                              <m:ctrlPr>
                                <a:rPr lang="de-DE" b="0" i="1" smtClean="0">
                                  <a:latin typeface="Cambria Math" panose="02040503050406030204" pitchFamily="18" charset="0"/>
                                </a:rPr>
                              </m:ctrlPr>
                            </m:sSubPr>
                            <m:e>
                              <m:r>
                                <a:rPr lang="de-DE" i="1">
                                  <a:latin typeface="Cambria Math" panose="02040503050406030204" pitchFamily="18" charset="0"/>
                                </a:rPr>
                                <m:t>𝐴𝐶</m:t>
                              </m:r>
                            </m:e>
                            <m:sub>
                              <m:r>
                                <a:rPr lang="de-DE" b="0" i="1" smtClean="0">
                                  <a:latin typeface="Cambria Math" panose="02040503050406030204" pitchFamily="18" charset="0"/>
                                </a:rPr>
                                <m:t>𝑟𝑜𝑡</m:t>
                              </m:r>
                            </m:sub>
                          </m:sSub>
                        </m:num>
                        <m:den>
                          <m:sSub>
                            <m:sSubPr>
                              <m:ctrlPr>
                                <a:rPr lang="de-DE" i="1">
                                  <a:latin typeface="Cambria Math" panose="02040503050406030204" pitchFamily="18" charset="0"/>
                                </a:rPr>
                              </m:ctrlPr>
                            </m:sSubPr>
                            <m:e>
                              <m:r>
                                <a:rPr lang="de-DE" i="1">
                                  <a:latin typeface="Cambria Math" panose="02040503050406030204" pitchFamily="18" charset="0"/>
                                </a:rPr>
                                <m:t>𝐷𝐶</m:t>
                              </m:r>
                            </m:e>
                            <m:sub>
                              <m:r>
                                <a:rPr lang="de-DE" i="1">
                                  <a:latin typeface="Cambria Math" panose="02040503050406030204" pitchFamily="18" charset="0"/>
                                </a:rPr>
                                <m:t>𝑟𝑜𝑡</m:t>
                              </m:r>
                            </m:sub>
                          </m:sSub>
                        </m:den>
                      </m:f>
                    </m:oMath>
                  </m:oMathPara>
                </a14:m>
                <a:endParaRPr lang="de-DE"/>
              </a:p>
            </p:txBody>
          </p:sp>
        </mc:Choice>
        <mc:Fallback>
          <p:sp>
            <p:nvSpPr>
              <p:cNvPr id="7" name="Textfeld 6">
                <a:extLst>
                  <a:ext uri="{FF2B5EF4-FFF2-40B4-BE49-F238E27FC236}">
                    <a16:creationId xmlns:a16="http://schemas.microsoft.com/office/drawing/2014/main" id="{0E67CB5F-6A30-4FB6-88FA-07954D78C490}"/>
                  </a:ext>
                </a:extLst>
              </p:cNvPr>
              <p:cNvSpPr txBox="1">
                <a:spLocks noRot="1" noChangeAspect="1" noMove="1" noResize="1" noEditPoints="1" noAdjustHandles="1" noChangeArrowheads="1" noChangeShapeType="1" noTextEdit="1"/>
              </p:cNvSpPr>
              <p:nvPr/>
            </p:nvSpPr>
            <p:spPr>
              <a:xfrm>
                <a:off x="1558397" y="1779307"/>
                <a:ext cx="1336263" cy="567207"/>
              </a:xfrm>
              <a:prstGeom prst="rect">
                <a:avLst/>
              </a:prstGeom>
              <a:blipFill>
                <a:blip r:embed="rId2"/>
                <a:stretch>
                  <a:fillRect/>
                </a:stretch>
              </a:blipFill>
            </p:spPr>
            <p:txBody>
              <a:bodyPr/>
              <a:lstStyle/>
              <a:p>
                <a:r>
                  <a:rPr lang="de-DE">
                    <a:noFill/>
                  </a:rPr>
                  <a:t> </a:t>
                </a:r>
              </a:p>
            </p:txBody>
          </p:sp>
        </mc:Fallback>
      </mc:AlternateContent>
      <mc:AlternateContent xmlns:mc="http://schemas.openxmlformats.org/markup-compatibility/2006">
        <mc:Choice xmlns:a14="http://schemas.microsoft.com/office/drawing/2010/main" Requires="a14">
          <p:sp>
            <p:nvSpPr>
              <p:cNvPr id="8" name="Textfeld 7">
                <a:extLst>
                  <a:ext uri="{FF2B5EF4-FFF2-40B4-BE49-F238E27FC236}">
                    <a16:creationId xmlns:a16="http://schemas.microsoft.com/office/drawing/2014/main" id="{C02B220C-5401-4B8C-891C-CFBD2C28353B}"/>
                  </a:ext>
                </a:extLst>
              </p:cNvPr>
              <p:cNvSpPr txBox="1"/>
              <p:nvPr/>
            </p:nvSpPr>
            <p:spPr>
              <a:xfrm>
                <a:off x="1664066" y="2536027"/>
                <a:ext cx="1124923" cy="565732"/>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de-DE" b="0" i="1" smtClean="0">
                              <a:latin typeface="Cambria Math" panose="02040503050406030204" pitchFamily="18" charset="0"/>
                            </a:rPr>
                          </m:ctrlPr>
                        </m:sSubPr>
                        <m:e>
                          <m:r>
                            <a:rPr lang="de-DE" i="1">
                              <a:latin typeface="Cambria Math" panose="02040503050406030204" pitchFamily="18" charset="0"/>
                            </a:rPr>
                            <m:t>𝑅</m:t>
                          </m:r>
                        </m:e>
                        <m:sub>
                          <m:r>
                            <a:rPr lang="de-DE" b="0" i="1" smtClean="0">
                              <a:latin typeface="Cambria Math" panose="02040503050406030204" pitchFamily="18" charset="0"/>
                            </a:rPr>
                            <m:t>𝑖𝑟</m:t>
                          </m:r>
                        </m:sub>
                      </m:sSub>
                      <m:r>
                        <a:rPr lang="de-DE" b="0" i="1" smtClean="0">
                          <a:latin typeface="Cambria Math" panose="02040503050406030204" pitchFamily="18" charset="0"/>
                        </a:rPr>
                        <m:t>=</m:t>
                      </m:r>
                      <m:f>
                        <m:fPr>
                          <m:ctrlPr>
                            <a:rPr lang="de-DE" b="0" i="1" smtClean="0">
                              <a:latin typeface="Cambria Math" panose="02040503050406030204" pitchFamily="18" charset="0"/>
                            </a:rPr>
                          </m:ctrlPr>
                        </m:fPr>
                        <m:num>
                          <m:sSub>
                            <m:sSubPr>
                              <m:ctrlPr>
                                <a:rPr lang="de-DE" b="0" i="1" smtClean="0">
                                  <a:latin typeface="Cambria Math" panose="02040503050406030204" pitchFamily="18" charset="0"/>
                                </a:rPr>
                              </m:ctrlPr>
                            </m:sSubPr>
                            <m:e>
                              <m:r>
                                <a:rPr lang="de-DE" i="1">
                                  <a:latin typeface="Cambria Math" panose="02040503050406030204" pitchFamily="18" charset="0"/>
                                </a:rPr>
                                <m:t>𝐴𝐶</m:t>
                              </m:r>
                            </m:e>
                            <m:sub>
                              <m:r>
                                <a:rPr lang="de-DE" b="0" i="1" smtClean="0">
                                  <a:latin typeface="Cambria Math" panose="02040503050406030204" pitchFamily="18" charset="0"/>
                                </a:rPr>
                                <m:t>𝑖𝑟</m:t>
                              </m:r>
                            </m:sub>
                          </m:sSub>
                        </m:num>
                        <m:den>
                          <m:sSub>
                            <m:sSubPr>
                              <m:ctrlPr>
                                <a:rPr lang="de-DE" i="1">
                                  <a:latin typeface="Cambria Math" panose="02040503050406030204" pitchFamily="18" charset="0"/>
                                </a:rPr>
                              </m:ctrlPr>
                            </m:sSubPr>
                            <m:e>
                              <m:r>
                                <a:rPr lang="de-DE" b="0" i="1" smtClean="0">
                                  <a:latin typeface="Cambria Math" panose="02040503050406030204" pitchFamily="18" charset="0"/>
                                </a:rPr>
                                <m:t>𝐷𝐶</m:t>
                              </m:r>
                            </m:e>
                            <m:sub>
                              <m:r>
                                <a:rPr lang="de-DE" b="0" i="1" smtClean="0">
                                  <a:latin typeface="Cambria Math" panose="02040503050406030204" pitchFamily="18" charset="0"/>
                                </a:rPr>
                                <m:t>𝑖𝑟</m:t>
                              </m:r>
                            </m:sub>
                          </m:sSub>
                        </m:den>
                      </m:f>
                    </m:oMath>
                  </m:oMathPara>
                </a14:m>
                <a:endParaRPr lang="de-DE"/>
              </a:p>
            </p:txBody>
          </p:sp>
        </mc:Choice>
        <mc:Fallback>
          <p:sp>
            <p:nvSpPr>
              <p:cNvPr id="8" name="Textfeld 7">
                <a:extLst>
                  <a:ext uri="{FF2B5EF4-FFF2-40B4-BE49-F238E27FC236}">
                    <a16:creationId xmlns:a16="http://schemas.microsoft.com/office/drawing/2014/main" id="{C02B220C-5401-4B8C-891C-CFBD2C28353B}"/>
                  </a:ext>
                </a:extLst>
              </p:cNvPr>
              <p:cNvSpPr txBox="1">
                <a:spLocks noRot="1" noChangeAspect="1" noMove="1" noResize="1" noEditPoints="1" noAdjustHandles="1" noChangeArrowheads="1" noChangeShapeType="1" noTextEdit="1"/>
              </p:cNvSpPr>
              <p:nvPr/>
            </p:nvSpPr>
            <p:spPr>
              <a:xfrm>
                <a:off x="1664066" y="2536027"/>
                <a:ext cx="1124923" cy="565732"/>
              </a:xfrm>
              <a:prstGeom prst="rect">
                <a:avLst/>
              </a:prstGeom>
              <a:blipFill>
                <a:blip r:embed="rId3"/>
                <a:stretch>
                  <a:fillRect/>
                </a:stretch>
              </a:blipFill>
            </p:spPr>
            <p:txBody>
              <a:bodyPr/>
              <a:lstStyle/>
              <a:p>
                <a:r>
                  <a:rPr lang="de-DE">
                    <a:noFill/>
                  </a:rPr>
                  <a:t> </a:t>
                </a:r>
              </a:p>
            </p:txBody>
          </p:sp>
        </mc:Fallback>
      </mc:AlternateContent>
      <mc:AlternateContent xmlns:mc="http://schemas.openxmlformats.org/markup-compatibility/2006">
        <mc:Choice xmlns:a14="http://schemas.microsoft.com/office/drawing/2010/main" Requires="a14">
          <p:sp>
            <p:nvSpPr>
              <p:cNvPr id="9" name="Textfeld 8">
                <a:extLst>
                  <a:ext uri="{FF2B5EF4-FFF2-40B4-BE49-F238E27FC236}">
                    <a16:creationId xmlns:a16="http://schemas.microsoft.com/office/drawing/2014/main" id="{996DCD6D-3E34-4D72-81F2-925550816893}"/>
                  </a:ext>
                </a:extLst>
              </p:cNvPr>
              <p:cNvSpPr txBox="1"/>
              <p:nvPr/>
            </p:nvSpPr>
            <p:spPr>
              <a:xfrm>
                <a:off x="1558397" y="3304462"/>
                <a:ext cx="1233223" cy="567271"/>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de-DE" b="0" i="1" smtClean="0">
                              <a:latin typeface="Cambria Math" panose="02040503050406030204" pitchFamily="18" charset="0"/>
                            </a:rPr>
                          </m:ctrlPr>
                        </m:sSubPr>
                        <m:e>
                          <m:r>
                            <a:rPr lang="de-DE" i="1" smtClean="0">
                              <a:latin typeface="Cambria Math" panose="02040503050406030204" pitchFamily="18" charset="0"/>
                            </a:rPr>
                            <m:t>𝑅</m:t>
                          </m:r>
                        </m:e>
                        <m:sub>
                          <m:r>
                            <a:rPr lang="de-DE" b="0" i="1" smtClean="0">
                              <a:latin typeface="Cambria Math" panose="02040503050406030204" pitchFamily="18" charset="0"/>
                            </a:rPr>
                            <m:t>𝑔𝑒𝑠</m:t>
                          </m:r>
                        </m:sub>
                      </m:sSub>
                      <m:r>
                        <a:rPr lang="de-DE" b="0" i="1" smtClean="0">
                          <a:latin typeface="Cambria Math" panose="02040503050406030204" pitchFamily="18" charset="0"/>
                        </a:rPr>
                        <m:t>=</m:t>
                      </m:r>
                      <m:f>
                        <m:fPr>
                          <m:ctrlPr>
                            <a:rPr lang="de-DE" b="0" i="1" smtClean="0">
                              <a:latin typeface="Cambria Math" panose="02040503050406030204" pitchFamily="18" charset="0"/>
                            </a:rPr>
                          </m:ctrlPr>
                        </m:fPr>
                        <m:num>
                          <m:sSub>
                            <m:sSubPr>
                              <m:ctrlPr>
                                <a:rPr lang="de-DE" b="0" i="1" smtClean="0">
                                  <a:latin typeface="Cambria Math" panose="02040503050406030204" pitchFamily="18" charset="0"/>
                                </a:rPr>
                              </m:ctrlPr>
                            </m:sSubPr>
                            <m:e>
                              <m:r>
                                <a:rPr lang="de-DE" b="0" i="1" smtClean="0">
                                  <a:latin typeface="Cambria Math" panose="02040503050406030204" pitchFamily="18" charset="0"/>
                                </a:rPr>
                                <m:t>𝑅</m:t>
                              </m:r>
                            </m:e>
                            <m:sub>
                              <m:r>
                                <a:rPr lang="de-DE" b="0" i="1" smtClean="0">
                                  <a:latin typeface="Cambria Math" panose="02040503050406030204" pitchFamily="18" charset="0"/>
                                </a:rPr>
                                <m:t>𝑟𝑜𝑡</m:t>
                              </m:r>
                            </m:sub>
                          </m:sSub>
                        </m:num>
                        <m:den>
                          <m:sSub>
                            <m:sSubPr>
                              <m:ctrlPr>
                                <a:rPr lang="de-DE" i="1">
                                  <a:latin typeface="Cambria Math" panose="02040503050406030204" pitchFamily="18" charset="0"/>
                                </a:rPr>
                              </m:ctrlPr>
                            </m:sSubPr>
                            <m:e>
                              <m:r>
                                <a:rPr lang="de-DE" b="0" i="1" smtClean="0">
                                  <a:latin typeface="Cambria Math" panose="02040503050406030204" pitchFamily="18" charset="0"/>
                                </a:rPr>
                                <m:t>𝑅</m:t>
                              </m:r>
                            </m:e>
                            <m:sub>
                              <m:r>
                                <a:rPr lang="de-DE" b="0" i="1" smtClean="0">
                                  <a:latin typeface="Cambria Math" panose="02040503050406030204" pitchFamily="18" charset="0"/>
                                </a:rPr>
                                <m:t>𝑖𝑟</m:t>
                              </m:r>
                            </m:sub>
                          </m:sSub>
                        </m:den>
                      </m:f>
                    </m:oMath>
                  </m:oMathPara>
                </a14:m>
                <a:endParaRPr lang="de-DE"/>
              </a:p>
            </p:txBody>
          </p:sp>
        </mc:Choice>
        <mc:Fallback>
          <p:sp>
            <p:nvSpPr>
              <p:cNvPr id="9" name="Textfeld 8">
                <a:extLst>
                  <a:ext uri="{FF2B5EF4-FFF2-40B4-BE49-F238E27FC236}">
                    <a16:creationId xmlns:a16="http://schemas.microsoft.com/office/drawing/2014/main" id="{996DCD6D-3E34-4D72-81F2-925550816893}"/>
                  </a:ext>
                </a:extLst>
              </p:cNvPr>
              <p:cNvSpPr txBox="1">
                <a:spLocks noRot="1" noChangeAspect="1" noMove="1" noResize="1" noEditPoints="1" noAdjustHandles="1" noChangeArrowheads="1" noChangeShapeType="1" noTextEdit="1"/>
              </p:cNvSpPr>
              <p:nvPr/>
            </p:nvSpPr>
            <p:spPr>
              <a:xfrm>
                <a:off x="1558397" y="3304462"/>
                <a:ext cx="1233223" cy="567271"/>
              </a:xfrm>
              <a:prstGeom prst="rect">
                <a:avLst/>
              </a:prstGeom>
              <a:blipFill>
                <a:blip r:embed="rId4"/>
                <a:stretch>
                  <a:fillRect/>
                </a:stretch>
              </a:blipFill>
            </p:spPr>
            <p:txBody>
              <a:bodyPr/>
              <a:lstStyle/>
              <a:p>
                <a:r>
                  <a:rPr lang="de-DE">
                    <a:noFill/>
                  </a:rPr>
                  <a:t> </a:t>
                </a:r>
              </a:p>
            </p:txBody>
          </p:sp>
        </mc:Fallback>
      </mc:AlternateContent>
      <mc:AlternateContent xmlns:mc="http://schemas.openxmlformats.org/markup-compatibility/2006">
        <mc:Choice xmlns:a14="http://schemas.microsoft.com/office/drawing/2010/main" Requires="a14">
          <p:sp>
            <p:nvSpPr>
              <p:cNvPr id="11" name="Textfeld 10">
                <a:extLst>
                  <a:ext uri="{FF2B5EF4-FFF2-40B4-BE49-F238E27FC236}">
                    <a16:creationId xmlns:a16="http://schemas.microsoft.com/office/drawing/2014/main" id="{F4A7F411-0DB1-4323-883D-4A7F6DE45985}"/>
                  </a:ext>
                </a:extLst>
              </p:cNvPr>
              <p:cNvSpPr txBox="1"/>
              <p:nvPr/>
            </p:nvSpPr>
            <p:spPr>
              <a:xfrm>
                <a:off x="770546" y="4231794"/>
                <a:ext cx="3093091" cy="322524"/>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de-DE" b="0" i="1" smtClean="0">
                          <a:latin typeface="Cambria Math" panose="02040503050406030204" pitchFamily="18" charset="0"/>
                        </a:rPr>
                        <m:t>𝑆𝑝</m:t>
                      </m:r>
                      <m:sSub>
                        <m:sSubPr>
                          <m:ctrlPr>
                            <a:rPr lang="de-DE" b="0" i="1" smtClean="0">
                              <a:latin typeface="Cambria Math" panose="02040503050406030204" pitchFamily="18" charset="0"/>
                            </a:rPr>
                          </m:ctrlPr>
                        </m:sSubPr>
                        <m:e>
                          <m:r>
                            <a:rPr lang="de-DE" b="0" i="1" smtClean="0">
                              <a:latin typeface="Cambria Math" panose="02040503050406030204" pitchFamily="18" charset="0"/>
                            </a:rPr>
                            <m:t>𝑂</m:t>
                          </m:r>
                        </m:e>
                        <m:sub>
                          <m:r>
                            <a:rPr lang="de-DE" b="0" i="1" smtClean="0">
                              <a:latin typeface="Cambria Math" panose="02040503050406030204" pitchFamily="18" charset="0"/>
                            </a:rPr>
                            <m:t>2</m:t>
                          </m:r>
                        </m:sub>
                      </m:sSub>
                      <m:r>
                        <a:rPr lang="de-DE" b="0" i="1" smtClean="0">
                          <a:latin typeface="Cambria Math" panose="02040503050406030204" pitchFamily="18" charset="0"/>
                        </a:rPr>
                        <m:t>=</m:t>
                      </m:r>
                      <m:r>
                        <a:rPr lang="de-DE" b="0" i="1" smtClean="0">
                          <a:latin typeface="Cambria Math" panose="02040503050406030204" pitchFamily="18" charset="0"/>
                        </a:rPr>
                        <m:t>𝑎</m:t>
                      </m:r>
                      <m:r>
                        <a:rPr lang="de-DE" b="0" i="1" smtClean="0">
                          <a:latin typeface="Cambria Math" panose="02040503050406030204" pitchFamily="18" charset="0"/>
                          <a:ea typeface="Cambria Math" panose="02040503050406030204" pitchFamily="18" charset="0"/>
                        </a:rPr>
                        <m:t>∙</m:t>
                      </m:r>
                      <m:sSup>
                        <m:sSupPr>
                          <m:ctrlPr>
                            <a:rPr lang="de-DE" b="0" i="1" smtClean="0">
                              <a:latin typeface="Cambria Math" panose="02040503050406030204" pitchFamily="18" charset="0"/>
                              <a:ea typeface="Cambria Math" panose="02040503050406030204" pitchFamily="18" charset="0"/>
                            </a:rPr>
                          </m:ctrlPr>
                        </m:sSupPr>
                        <m:e>
                          <m:sSub>
                            <m:sSubPr>
                              <m:ctrlPr>
                                <a:rPr lang="de-DE" i="1">
                                  <a:latin typeface="Cambria Math" panose="02040503050406030204" pitchFamily="18" charset="0"/>
                                </a:rPr>
                              </m:ctrlPr>
                            </m:sSubPr>
                            <m:e>
                              <m:r>
                                <a:rPr lang="de-DE" i="1">
                                  <a:latin typeface="Cambria Math" panose="02040503050406030204" pitchFamily="18" charset="0"/>
                                </a:rPr>
                                <m:t>𝑅</m:t>
                              </m:r>
                            </m:e>
                            <m:sub>
                              <m:r>
                                <a:rPr lang="de-DE" i="1">
                                  <a:latin typeface="Cambria Math" panose="02040503050406030204" pitchFamily="18" charset="0"/>
                                </a:rPr>
                                <m:t>𝑔𝑒𝑠</m:t>
                              </m:r>
                            </m:sub>
                          </m:sSub>
                        </m:e>
                        <m:sup>
                          <m:r>
                            <a:rPr lang="de-DE" b="0" i="1" smtClean="0">
                              <a:latin typeface="Cambria Math" panose="02040503050406030204" pitchFamily="18" charset="0"/>
                              <a:ea typeface="Cambria Math" panose="02040503050406030204" pitchFamily="18" charset="0"/>
                            </a:rPr>
                            <m:t>2</m:t>
                          </m:r>
                        </m:sup>
                      </m:sSup>
                      <m:r>
                        <a:rPr lang="de-DE" b="0" i="1" smtClean="0">
                          <a:latin typeface="Cambria Math" panose="02040503050406030204" pitchFamily="18" charset="0"/>
                          <a:ea typeface="Cambria Math" panose="02040503050406030204" pitchFamily="18" charset="0"/>
                        </a:rPr>
                        <m:t>+</m:t>
                      </m:r>
                      <m:r>
                        <a:rPr lang="de-DE" b="0" i="1" smtClean="0">
                          <a:latin typeface="Cambria Math" panose="02040503050406030204" pitchFamily="18" charset="0"/>
                          <a:ea typeface="Cambria Math" panose="02040503050406030204" pitchFamily="18" charset="0"/>
                        </a:rPr>
                        <m:t>𝑏</m:t>
                      </m:r>
                      <m:r>
                        <a:rPr lang="de-DE" b="0" i="1" smtClean="0">
                          <a:latin typeface="Cambria Math" panose="02040503050406030204" pitchFamily="18" charset="0"/>
                          <a:ea typeface="Cambria Math" panose="02040503050406030204" pitchFamily="18" charset="0"/>
                        </a:rPr>
                        <m:t>∙</m:t>
                      </m:r>
                      <m:sSub>
                        <m:sSubPr>
                          <m:ctrlPr>
                            <a:rPr lang="de-DE" i="1">
                              <a:latin typeface="Cambria Math" panose="02040503050406030204" pitchFamily="18" charset="0"/>
                            </a:rPr>
                          </m:ctrlPr>
                        </m:sSubPr>
                        <m:e>
                          <m:r>
                            <a:rPr lang="de-DE" i="1">
                              <a:latin typeface="Cambria Math" panose="02040503050406030204" pitchFamily="18" charset="0"/>
                            </a:rPr>
                            <m:t>𝑅</m:t>
                          </m:r>
                        </m:e>
                        <m:sub>
                          <m:r>
                            <a:rPr lang="de-DE" i="1">
                              <a:latin typeface="Cambria Math" panose="02040503050406030204" pitchFamily="18" charset="0"/>
                            </a:rPr>
                            <m:t>𝑔𝑒𝑠</m:t>
                          </m:r>
                        </m:sub>
                      </m:sSub>
                      <m:r>
                        <a:rPr lang="de-DE" b="0" i="1" smtClean="0">
                          <a:latin typeface="Cambria Math" panose="02040503050406030204" pitchFamily="18" charset="0"/>
                        </a:rPr>
                        <m:t>+</m:t>
                      </m:r>
                      <m:r>
                        <a:rPr lang="de-DE" b="0" i="1" smtClean="0">
                          <a:latin typeface="Cambria Math" panose="02040503050406030204" pitchFamily="18" charset="0"/>
                        </a:rPr>
                        <m:t>𝑐</m:t>
                      </m:r>
                    </m:oMath>
                  </m:oMathPara>
                </a14:m>
                <a:endParaRPr lang="de-DE"/>
              </a:p>
            </p:txBody>
          </p:sp>
        </mc:Choice>
        <mc:Fallback>
          <p:sp>
            <p:nvSpPr>
              <p:cNvPr id="11" name="Textfeld 10">
                <a:extLst>
                  <a:ext uri="{FF2B5EF4-FFF2-40B4-BE49-F238E27FC236}">
                    <a16:creationId xmlns:a16="http://schemas.microsoft.com/office/drawing/2014/main" id="{F4A7F411-0DB1-4323-883D-4A7F6DE45985}"/>
                  </a:ext>
                </a:extLst>
              </p:cNvPr>
              <p:cNvSpPr txBox="1">
                <a:spLocks noRot="1" noChangeAspect="1" noMove="1" noResize="1" noEditPoints="1" noAdjustHandles="1" noChangeArrowheads="1" noChangeShapeType="1" noTextEdit="1"/>
              </p:cNvSpPr>
              <p:nvPr/>
            </p:nvSpPr>
            <p:spPr>
              <a:xfrm>
                <a:off x="770546" y="4231794"/>
                <a:ext cx="3093091" cy="322524"/>
              </a:xfrm>
              <a:prstGeom prst="rect">
                <a:avLst/>
              </a:prstGeom>
              <a:blipFill>
                <a:blip r:embed="rId5"/>
                <a:stretch>
                  <a:fillRect l="-1969" t="-1887" r="-197" b="-22642"/>
                </a:stretch>
              </a:blipFill>
            </p:spPr>
            <p:txBody>
              <a:bodyPr/>
              <a:lstStyle/>
              <a:p>
                <a:r>
                  <a:rPr lang="de-DE">
                    <a:noFill/>
                  </a:rPr>
                  <a:t> </a:t>
                </a:r>
              </a:p>
            </p:txBody>
          </p:sp>
        </mc:Fallback>
      </mc:AlternateContent>
      <mc:AlternateContent xmlns:mc="http://schemas.openxmlformats.org/markup-compatibility/2006">
        <mc:Choice xmlns:a14="http://schemas.microsoft.com/office/drawing/2010/main" Requires="a14">
          <p:sp>
            <p:nvSpPr>
              <p:cNvPr id="13" name="Textfeld 12">
                <a:extLst>
                  <a:ext uri="{FF2B5EF4-FFF2-40B4-BE49-F238E27FC236}">
                    <a16:creationId xmlns:a16="http://schemas.microsoft.com/office/drawing/2014/main" id="{43276F3A-E81F-465F-A1A6-A49D5DB37C95}"/>
                  </a:ext>
                </a:extLst>
              </p:cNvPr>
              <p:cNvSpPr txBox="1"/>
              <p:nvPr/>
            </p:nvSpPr>
            <p:spPr>
              <a:xfrm>
                <a:off x="1763168" y="4933729"/>
                <a:ext cx="1222322" cy="830997"/>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de-DE" b="0" i="1" smtClean="0">
                          <a:latin typeface="Cambria Math" panose="02040503050406030204" pitchFamily="18" charset="0"/>
                        </a:rPr>
                        <m:t>𝑎</m:t>
                      </m:r>
                      <m:r>
                        <a:rPr lang="de-DE" b="0" i="1" smtClean="0">
                          <a:latin typeface="Cambria Math" panose="02040503050406030204" pitchFamily="18" charset="0"/>
                        </a:rPr>
                        <m:t>=−45,06</m:t>
                      </m:r>
                    </m:oMath>
                    <m:oMath xmlns:m="http://schemas.openxmlformats.org/officeDocument/2006/math">
                      <m:r>
                        <a:rPr lang="de-DE" b="0" i="1" smtClean="0">
                          <a:latin typeface="Cambria Math" panose="02040503050406030204" pitchFamily="18" charset="0"/>
                        </a:rPr>
                        <m:t>𝑏</m:t>
                      </m:r>
                      <m:r>
                        <a:rPr lang="de-DE" b="0" i="1" smtClean="0">
                          <a:latin typeface="Cambria Math" panose="02040503050406030204" pitchFamily="18" charset="0"/>
                        </a:rPr>
                        <m:t>=30,364</m:t>
                      </m:r>
                    </m:oMath>
                    <m:oMath xmlns:m="http://schemas.openxmlformats.org/officeDocument/2006/math">
                      <m:r>
                        <a:rPr lang="de-DE" b="0" i="1" smtClean="0">
                          <a:latin typeface="Cambria Math" panose="02040503050406030204" pitchFamily="18" charset="0"/>
                        </a:rPr>
                        <m:t>𝑐</m:t>
                      </m:r>
                      <m:r>
                        <a:rPr lang="de-DE" b="0" i="1" smtClean="0">
                          <a:latin typeface="Cambria Math" panose="02040503050406030204" pitchFamily="18" charset="0"/>
                        </a:rPr>
                        <m:t>=94,845</m:t>
                      </m:r>
                    </m:oMath>
                  </m:oMathPara>
                </a14:m>
                <a:endParaRPr lang="de-DE" b="0"/>
              </a:p>
            </p:txBody>
          </p:sp>
        </mc:Choice>
        <mc:Fallback>
          <p:sp>
            <p:nvSpPr>
              <p:cNvPr id="13" name="Textfeld 12">
                <a:extLst>
                  <a:ext uri="{FF2B5EF4-FFF2-40B4-BE49-F238E27FC236}">
                    <a16:creationId xmlns:a16="http://schemas.microsoft.com/office/drawing/2014/main" id="{43276F3A-E81F-465F-A1A6-A49D5DB37C95}"/>
                  </a:ext>
                </a:extLst>
              </p:cNvPr>
              <p:cNvSpPr txBox="1">
                <a:spLocks noRot="1" noChangeAspect="1" noMove="1" noResize="1" noEditPoints="1" noAdjustHandles="1" noChangeArrowheads="1" noChangeShapeType="1" noTextEdit="1"/>
              </p:cNvSpPr>
              <p:nvPr/>
            </p:nvSpPr>
            <p:spPr>
              <a:xfrm>
                <a:off x="1763168" y="4933729"/>
                <a:ext cx="1222322" cy="830997"/>
              </a:xfrm>
              <a:prstGeom prst="rect">
                <a:avLst/>
              </a:prstGeom>
              <a:blipFill>
                <a:blip r:embed="rId6"/>
                <a:stretch>
                  <a:fillRect l="-4478" r="-4478" b="-1460"/>
                </a:stretch>
              </a:blipFill>
            </p:spPr>
            <p:txBody>
              <a:bodyPr/>
              <a:lstStyle/>
              <a:p>
                <a:r>
                  <a:rPr lang="de-DE">
                    <a:noFill/>
                  </a:rPr>
                  <a:t> </a:t>
                </a:r>
              </a:p>
            </p:txBody>
          </p:sp>
        </mc:Fallback>
      </mc:AlternateContent>
      <p:pic>
        <p:nvPicPr>
          <p:cNvPr id="14" name="Grafik 13">
            <a:extLst>
              <a:ext uri="{FF2B5EF4-FFF2-40B4-BE49-F238E27FC236}">
                <a16:creationId xmlns:a16="http://schemas.microsoft.com/office/drawing/2014/main" id="{2C882F1E-1866-43B3-A2A5-70D8F1FFB720}"/>
              </a:ext>
            </a:extLst>
          </p:cNvPr>
          <p:cNvPicPr>
            <a:picLocks noChangeAspect="1"/>
          </p:cNvPicPr>
          <p:nvPr/>
        </p:nvPicPr>
        <p:blipFill>
          <a:blip r:embed="rId7"/>
          <a:stretch>
            <a:fillRect/>
          </a:stretch>
        </p:blipFill>
        <p:spPr>
          <a:xfrm>
            <a:off x="3863637" y="1235034"/>
            <a:ext cx="8248632" cy="5391397"/>
          </a:xfrm>
          <a:prstGeom prst="rect">
            <a:avLst/>
          </a:prstGeom>
        </p:spPr>
      </p:pic>
      <p:cxnSp>
        <p:nvCxnSpPr>
          <p:cNvPr id="16" name="Gerader Verbinder 15">
            <a:extLst>
              <a:ext uri="{FF2B5EF4-FFF2-40B4-BE49-F238E27FC236}">
                <a16:creationId xmlns:a16="http://schemas.microsoft.com/office/drawing/2014/main" id="{09597337-428C-4CAF-94B9-6E54AF610747}"/>
              </a:ext>
            </a:extLst>
          </p:cNvPr>
          <p:cNvCxnSpPr>
            <a:cxnSpLocks/>
          </p:cNvCxnSpPr>
          <p:nvPr/>
        </p:nvCxnSpPr>
        <p:spPr>
          <a:xfrm>
            <a:off x="6187044" y="1937635"/>
            <a:ext cx="0" cy="4136594"/>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cxnSp>
        <p:nvCxnSpPr>
          <p:cNvPr id="17" name="Gerader Verbinder 16">
            <a:extLst>
              <a:ext uri="{FF2B5EF4-FFF2-40B4-BE49-F238E27FC236}">
                <a16:creationId xmlns:a16="http://schemas.microsoft.com/office/drawing/2014/main" id="{A7BADF00-48FF-4C67-A42F-23496DA7EFA7}"/>
              </a:ext>
            </a:extLst>
          </p:cNvPr>
          <p:cNvCxnSpPr>
            <a:cxnSpLocks/>
          </p:cNvCxnSpPr>
          <p:nvPr/>
        </p:nvCxnSpPr>
        <p:spPr>
          <a:xfrm>
            <a:off x="6307775" y="1937635"/>
            <a:ext cx="0" cy="4136594"/>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2" name="Rechteck 21">
                <a:extLst>
                  <a:ext uri="{FF2B5EF4-FFF2-40B4-BE49-F238E27FC236}">
                    <a16:creationId xmlns:a16="http://schemas.microsoft.com/office/drawing/2014/main" id="{82AF6A80-29C4-44C6-91A5-B827498F9A1A}"/>
                  </a:ext>
                </a:extLst>
              </p:cNvPr>
              <p:cNvSpPr/>
              <p:nvPr/>
            </p:nvSpPr>
            <p:spPr>
              <a:xfrm>
                <a:off x="5135395" y="2783773"/>
                <a:ext cx="784702" cy="369332"/>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
                        <m:sSubPr>
                          <m:ctrlPr>
                            <a:rPr lang="de-DE" i="1">
                              <a:latin typeface="Cambria Math" panose="02040503050406030204" pitchFamily="18" charset="0"/>
                            </a:rPr>
                          </m:ctrlPr>
                        </m:sSubPr>
                        <m:e>
                          <m:r>
                            <a:rPr lang="de-DE" i="1">
                              <a:latin typeface="Cambria Math" panose="02040503050406030204" pitchFamily="18" charset="0"/>
                            </a:rPr>
                            <m:t>𝐴𝐶</m:t>
                          </m:r>
                        </m:e>
                        <m:sub>
                          <m:r>
                            <a:rPr lang="de-DE" i="1">
                              <a:latin typeface="Cambria Math" panose="02040503050406030204" pitchFamily="18" charset="0"/>
                            </a:rPr>
                            <m:t>𝑟𝑜𝑡</m:t>
                          </m:r>
                        </m:sub>
                      </m:sSub>
                    </m:oMath>
                  </m:oMathPara>
                </a14:m>
                <a:endParaRPr lang="de-DE"/>
              </a:p>
            </p:txBody>
          </p:sp>
        </mc:Choice>
        <mc:Fallback>
          <p:sp>
            <p:nvSpPr>
              <p:cNvPr id="22" name="Rechteck 21">
                <a:extLst>
                  <a:ext uri="{FF2B5EF4-FFF2-40B4-BE49-F238E27FC236}">
                    <a16:creationId xmlns:a16="http://schemas.microsoft.com/office/drawing/2014/main" id="{82AF6A80-29C4-44C6-91A5-B827498F9A1A}"/>
                  </a:ext>
                </a:extLst>
              </p:cNvPr>
              <p:cNvSpPr>
                <a:spLocks noRot="1" noChangeAspect="1" noMove="1" noResize="1" noEditPoints="1" noAdjustHandles="1" noChangeArrowheads="1" noChangeShapeType="1" noTextEdit="1"/>
              </p:cNvSpPr>
              <p:nvPr/>
            </p:nvSpPr>
            <p:spPr>
              <a:xfrm>
                <a:off x="5135395" y="2783773"/>
                <a:ext cx="784702" cy="369332"/>
              </a:xfrm>
              <a:prstGeom prst="rect">
                <a:avLst/>
              </a:prstGeom>
              <a:blipFill>
                <a:blip r:embed="rId8"/>
                <a:stretch>
                  <a:fillRect/>
                </a:stretch>
              </a:blipFill>
            </p:spPr>
            <p:txBody>
              <a:bodyPr/>
              <a:lstStyle/>
              <a:p>
                <a:r>
                  <a:rPr lang="de-DE">
                    <a:noFill/>
                  </a:rPr>
                  <a:t> </a:t>
                </a:r>
              </a:p>
            </p:txBody>
          </p:sp>
        </mc:Fallback>
      </mc:AlternateContent>
      <mc:AlternateContent xmlns:mc="http://schemas.openxmlformats.org/markup-compatibility/2006">
        <mc:Choice xmlns:a14="http://schemas.microsoft.com/office/drawing/2010/main" Requires="a14">
          <p:sp>
            <p:nvSpPr>
              <p:cNvPr id="23" name="Rechteck 22">
                <a:extLst>
                  <a:ext uri="{FF2B5EF4-FFF2-40B4-BE49-F238E27FC236}">
                    <a16:creationId xmlns:a16="http://schemas.microsoft.com/office/drawing/2014/main" id="{DE7D966A-EAE4-440A-BEE0-A03F5F09B36E}"/>
                  </a:ext>
                </a:extLst>
              </p:cNvPr>
              <p:cNvSpPr/>
              <p:nvPr/>
            </p:nvSpPr>
            <p:spPr>
              <a:xfrm>
                <a:off x="5520532" y="1487194"/>
                <a:ext cx="799129" cy="369332"/>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
                        <m:sSubPr>
                          <m:ctrlPr>
                            <a:rPr lang="de-DE" i="1">
                              <a:latin typeface="Cambria Math" panose="02040503050406030204" pitchFamily="18" charset="0"/>
                            </a:rPr>
                          </m:ctrlPr>
                        </m:sSubPr>
                        <m:e>
                          <m:r>
                            <a:rPr lang="de-DE" i="1">
                              <a:latin typeface="Cambria Math" panose="02040503050406030204" pitchFamily="18" charset="0"/>
                            </a:rPr>
                            <m:t>𝐷𝐶</m:t>
                          </m:r>
                        </m:e>
                        <m:sub>
                          <m:r>
                            <a:rPr lang="de-DE" i="1">
                              <a:latin typeface="Cambria Math" panose="02040503050406030204" pitchFamily="18" charset="0"/>
                            </a:rPr>
                            <m:t>𝑟𝑜𝑡</m:t>
                          </m:r>
                        </m:sub>
                      </m:sSub>
                    </m:oMath>
                  </m:oMathPara>
                </a14:m>
                <a:endParaRPr lang="de-DE"/>
              </a:p>
            </p:txBody>
          </p:sp>
        </mc:Choice>
        <mc:Fallback>
          <p:sp>
            <p:nvSpPr>
              <p:cNvPr id="23" name="Rechteck 22">
                <a:extLst>
                  <a:ext uri="{FF2B5EF4-FFF2-40B4-BE49-F238E27FC236}">
                    <a16:creationId xmlns:a16="http://schemas.microsoft.com/office/drawing/2014/main" id="{DE7D966A-EAE4-440A-BEE0-A03F5F09B36E}"/>
                  </a:ext>
                </a:extLst>
              </p:cNvPr>
              <p:cNvSpPr>
                <a:spLocks noRot="1" noChangeAspect="1" noMove="1" noResize="1" noEditPoints="1" noAdjustHandles="1" noChangeArrowheads="1" noChangeShapeType="1" noTextEdit="1"/>
              </p:cNvSpPr>
              <p:nvPr/>
            </p:nvSpPr>
            <p:spPr>
              <a:xfrm>
                <a:off x="5520532" y="1487194"/>
                <a:ext cx="799129" cy="369332"/>
              </a:xfrm>
              <a:prstGeom prst="rect">
                <a:avLst/>
              </a:prstGeom>
              <a:blipFill>
                <a:blip r:embed="rId9"/>
                <a:stretch>
                  <a:fillRect/>
                </a:stretch>
              </a:blipFill>
            </p:spPr>
            <p:txBody>
              <a:bodyPr/>
              <a:lstStyle/>
              <a:p>
                <a:r>
                  <a:rPr lang="de-DE">
                    <a:noFill/>
                  </a:rPr>
                  <a:t> </a:t>
                </a:r>
              </a:p>
            </p:txBody>
          </p:sp>
        </mc:Fallback>
      </mc:AlternateContent>
      <p:cxnSp>
        <p:nvCxnSpPr>
          <p:cNvPr id="25" name="Gerade Verbindung mit Pfeil 24">
            <a:extLst>
              <a:ext uri="{FF2B5EF4-FFF2-40B4-BE49-F238E27FC236}">
                <a16:creationId xmlns:a16="http://schemas.microsoft.com/office/drawing/2014/main" id="{74E8D08E-2A20-4B0C-863B-8F5A4DEF6341}"/>
              </a:ext>
            </a:extLst>
          </p:cNvPr>
          <p:cNvCxnSpPr>
            <a:cxnSpLocks/>
            <a:stCxn id="23" idx="2"/>
          </p:cNvCxnSpPr>
          <p:nvPr/>
        </p:nvCxnSpPr>
        <p:spPr>
          <a:xfrm>
            <a:off x="5920097" y="1856526"/>
            <a:ext cx="266947" cy="21371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7" name="Geschweifte Klammer links 26">
            <a:extLst>
              <a:ext uri="{FF2B5EF4-FFF2-40B4-BE49-F238E27FC236}">
                <a16:creationId xmlns:a16="http://schemas.microsoft.com/office/drawing/2014/main" id="{2910DAB0-FF40-4F60-A8ED-D4AF2430F159}"/>
              </a:ext>
            </a:extLst>
          </p:cNvPr>
          <p:cNvSpPr/>
          <p:nvPr/>
        </p:nvSpPr>
        <p:spPr>
          <a:xfrm>
            <a:off x="6050481" y="2070237"/>
            <a:ext cx="136563" cy="732340"/>
          </a:xfrm>
          <a:prstGeom prst="lef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cxnSp>
        <p:nvCxnSpPr>
          <p:cNvPr id="28" name="Gerade Verbindung mit Pfeil 27">
            <a:extLst>
              <a:ext uri="{FF2B5EF4-FFF2-40B4-BE49-F238E27FC236}">
                <a16:creationId xmlns:a16="http://schemas.microsoft.com/office/drawing/2014/main" id="{43246AB4-10D0-40F9-B9C5-7DF722C33EA2}"/>
              </a:ext>
            </a:extLst>
          </p:cNvPr>
          <p:cNvCxnSpPr>
            <a:cxnSpLocks/>
          </p:cNvCxnSpPr>
          <p:nvPr/>
        </p:nvCxnSpPr>
        <p:spPr>
          <a:xfrm flipV="1">
            <a:off x="5577638" y="2472035"/>
            <a:ext cx="427319" cy="45684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31" name="Geschweifte Klammer links 30">
            <a:extLst>
              <a:ext uri="{FF2B5EF4-FFF2-40B4-BE49-F238E27FC236}">
                <a16:creationId xmlns:a16="http://schemas.microsoft.com/office/drawing/2014/main" id="{42FDD89B-FE09-4101-B352-877865F98375}"/>
              </a:ext>
            </a:extLst>
          </p:cNvPr>
          <p:cNvSpPr/>
          <p:nvPr/>
        </p:nvSpPr>
        <p:spPr>
          <a:xfrm>
            <a:off x="6050481" y="5004635"/>
            <a:ext cx="136563" cy="106959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mc:AlternateContent xmlns:mc="http://schemas.openxmlformats.org/markup-compatibility/2006">
        <mc:Choice xmlns:a14="http://schemas.microsoft.com/office/drawing/2010/main" Requires="a14">
          <p:sp>
            <p:nvSpPr>
              <p:cNvPr id="32" name="Rechteck 31">
                <a:extLst>
                  <a:ext uri="{FF2B5EF4-FFF2-40B4-BE49-F238E27FC236}">
                    <a16:creationId xmlns:a16="http://schemas.microsoft.com/office/drawing/2014/main" id="{B768ACED-2DD0-49D1-B0D0-222332C9A19B}"/>
                  </a:ext>
                </a:extLst>
              </p:cNvPr>
              <p:cNvSpPr/>
              <p:nvPr/>
            </p:nvSpPr>
            <p:spPr>
              <a:xfrm>
                <a:off x="5143538" y="5984796"/>
                <a:ext cx="671722" cy="369332"/>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
                        <m:sSubPr>
                          <m:ctrlPr>
                            <a:rPr lang="de-DE" i="1" smtClean="0">
                              <a:latin typeface="Cambria Math" panose="02040503050406030204" pitchFamily="18" charset="0"/>
                            </a:rPr>
                          </m:ctrlPr>
                        </m:sSubPr>
                        <m:e>
                          <m:r>
                            <a:rPr lang="de-DE" i="1">
                              <a:latin typeface="Cambria Math" panose="02040503050406030204" pitchFamily="18" charset="0"/>
                            </a:rPr>
                            <m:t>𝐴𝐶</m:t>
                          </m:r>
                        </m:e>
                        <m:sub>
                          <m:r>
                            <a:rPr lang="de-DE" b="0" i="1" smtClean="0">
                              <a:latin typeface="Cambria Math" panose="02040503050406030204" pitchFamily="18" charset="0"/>
                            </a:rPr>
                            <m:t>𝑖</m:t>
                          </m:r>
                          <m:r>
                            <a:rPr lang="de-DE" i="1">
                              <a:latin typeface="Cambria Math" panose="02040503050406030204" pitchFamily="18" charset="0"/>
                            </a:rPr>
                            <m:t>𝑟</m:t>
                          </m:r>
                        </m:sub>
                      </m:sSub>
                    </m:oMath>
                  </m:oMathPara>
                </a14:m>
                <a:endParaRPr lang="de-DE"/>
              </a:p>
            </p:txBody>
          </p:sp>
        </mc:Choice>
        <mc:Fallback>
          <p:sp>
            <p:nvSpPr>
              <p:cNvPr id="32" name="Rechteck 31">
                <a:extLst>
                  <a:ext uri="{FF2B5EF4-FFF2-40B4-BE49-F238E27FC236}">
                    <a16:creationId xmlns:a16="http://schemas.microsoft.com/office/drawing/2014/main" id="{B768ACED-2DD0-49D1-B0D0-222332C9A19B}"/>
                  </a:ext>
                </a:extLst>
              </p:cNvPr>
              <p:cNvSpPr>
                <a:spLocks noRot="1" noChangeAspect="1" noMove="1" noResize="1" noEditPoints="1" noAdjustHandles="1" noChangeArrowheads="1" noChangeShapeType="1" noTextEdit="1"/>
              </p:cNvSpPr>
              <p:nvPr/>
            </p:nvSpPr>
            <p:spPr>
              <a:xfrm>
                <a:off x="5143538" y="5984796"/>
                <a:ext cx="671722" cy="369332"/>
              </a:xfrm>
              <a:prstGeom prst="rect">
                <a:avLst/>
              </a:prstGeom>
              <a:blipFill>
                <a:blip r:embed="rId10"/>
                <a:stretch>
                  <a:fillRect b="-1667"/>
                </a:stretch>
              </a:blipFill>
            </p:spPr>
            <p:txBody>
              <a:bodyPr/>
              <a:lstStyle/>
              <a:p>
                <a:r>
                  <a:rPr lang="de-DE">
                    <a:noFill/>
                  </a:rPr>
                  <a:t> </a:t>
                </a:r>
              </a:p>
            </p:txBody>
          </p:sp>
        </mc:Fallback>
      </mc:AlternateContent>
      <p:cxnSp>
        <p:nvCxnSpPr>
          <p:cNvPr id="33" name="Gerade Verbindung mit Pfeil 32">
            <a:extLst>
              <a:ext uri="{FF2B5EF4-FFF2-40B4-BE49-F238E27FC236}">
                <a16:creationId xmlns:a16="http://schemas.microsoft.com/office/drawing/2014/main" id="{9DBE5597-5C65-48EC-8A47-3E632C11A0BB}"/>
              </a:ext>
            </a:extLst>
          </p:cNvPr>
          <p:cNvCxnSpPr>
            <a:cxnSpLocks/>
          </p:cNvCxnSpPr>
          <p:nvPr/>
        </p:nvCxnSpPr>
        <p:spPr>
          <a:xfrm flipV="1">
            <a:off x="5620635" y="5575608"/>
            <a:ext cx="351526" cy="498622"/>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5" name="Rechteck 34">
                <a:extLst>
                  <a:ext uri="{FF2B5EF4-FFF2-40B4-BE49-F238E27FC236}">
                    <a16:creationId xmlns:a16="http://schemas.microsoft.com/office/drawing/2014/main" id="{42EDB50E-01F5-464E-AA79-6F02CF915809}"/>
                  </a:ext>
                </a:extLst>
              </p:cNvPr>
              <p:cNvSpPr/>
              <p:nvPr/>
            </p:nvSpPr>
            <p:spPr>
              <a:xfrm>
                <a:off x="5508646" y="4395766"/>
                <a:ext cx="686150" cy="369332"/>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
                        <m:sSubPr>
                          <m:ctrlPr>
                            <a:rPr lang="de-DE" i="1" smtClean="0">
                              <a:latin typeface="Cambria Math" panose="02040503050406030204" pitchFamily="18" charset="0"/>
                            </a:rPr>
                          </m:ctrlPr>
                        </m:sSubPr>
                        <m:e>
                          <m:r>
                            <a:rPr lang="de-DE" i="1">
                              <a:latin typeface="Cambria Math" panose="02040503050406030204" pitchFamily="18" charset="0"/>
                            </a:rPr>
                            <m:t>𝐷𝐶</m:t>
                          </m:r>
                        </m:e>
                        <m:sub>
                          <m:r>
                            <a:rPr lang="de-DE" b="0" i="1" smtClean="0">
                              <a:latin typeface="Cambria Math" panose="02040503050406030204" pitchFamily="18" charset="0"/>
                            </a:rPr>
                            <m:t>𝑖𝑟</m:t>
                          </m:r>
                        </m:sub>
                      </m:sSub>
                    </m:oMath>
                  </m:oMathPara>
                </a14:m>
                <a:endParaRPr lang="de-DE"/>
              </a:p>
            </p:txBody>
          </p:sp>
        </mc:Choice>
        <mc:Fallback>
          <p:sp>
            <p:nvSpPr>
              <p:cNvPr id="35" name="Rechteck 34">
                <a:extLst>
                  <a:ext uri="{FF2B5EF4-FFF2-40B4-BE49-F238E27FC236}">
                    <a16:creationId xmlns:a16="http://schemas.microsoft.com/office/drawing/2014/main" id="{42EDB50E-01F5-464E-AA79-6F02CF915809}"/>
                  </a:ext>
                </a:extLst>
              </p:cNvPr>
              <p:cNvSpPr>
                <a:spLocks noRot="1" noChangeAspect="1" noMove="1" noResize="1" noEditPoints="1" noAdjustHandles="1" noChangeArrowheads="1" noChangeShapeType="1" noTextEdit="1"/>
              </p:cNvSpPr>
              <p:nvPr/>
            </p:nvSpPr>
            <p:spPr>
              <a:xfrm>
                <a:off x="5508646" y="4395766"/>
                <a:ext cx="686150" cy="369332"/>
              </a:xfrm>
              <a:prstGeom prst="rect">
                <a:avLst/>
              </a:prstGeom>
              <a:blipFill>
                <a:blip r:embed="rId11"/>
                <a:stretch>
                  <a:fillRect/>
                </a:stretch>
              </a:blipFill>
            </p:spPr>
            <p:txBody>
              <a:bodyPr/>
              <a:lstStyle/>
              <a:p>
                <a:r>
                  <a:rPr lang="de-DE">
                    <a:noFill/>
                  </a:rPr>
                  <a:t> </a:t>
                </a:r>
              </a:p>
            </p:txBody>
          </p:sp>
        </mc:Fallback>
      </mc:AlternateContent>
      <p:cxnSp>
        <p:nvCxnSpPr>
          <p:cNvPr id="36" name="Gerade Verbindung mit Pfeil 35">
            <a:extLst>
              <a:ext uri="{FF2B5EF4-FFF2-40B4-BE49-F238E27FC236}">
                <a16:creationId xmlns:a16="http://schemas.microsoft.com/office/drawing/2014/main" id="{C995862A-05CF-42F9-81EC-6F0654880893}"/>
              </a:ext>
            </a:extLst>
          </p:cNvPr>
          <p:cNvCxnSpPr>
            <a:cxnSpLocks/>
            <a:stCxn id="35" idx="2"/>
          </p:cNvCxnSpPr>
          <p:nvPr/>
        </p:nvCxnSpPr>
        <p:spPr>
          <a:xfrm>
            <a:off x="5851721" y="4765098"/>
            <a:ext cx="323437" cy="21371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778321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a:extLst>
              <a:ext uri="{FF2B5EF4-FFF2-40B4-BE49-F238E27FC236}">
                <a16:creationId xmlns:a16="http://schemas.microsoft.com/office/drawing/2014/main" id="{71DA4204-243D-6747-9F98-DA5608449B65}"/>
              </a:ext>
            </a:extLst>
          </p:cNvPr>
          <p:cNvPicPr>
            <a:picLocks noChangeAspect="1"/>
          </p:cNvPicPr>
          <p:nvPr/>
        </p:nvPicPr>
        <p:blipFill rotWithShape="1">
          <a:blip r:embed="rId2"/>
          <a:srcRect l="31844" r="32008"/>
          <a:stretch/>
        </p:blipFill>
        <p:spPr>
          <a:xfrm>
            <a:off x="9098887" y="2881068"/>
            <a:ext cx="2809691" cy="2822089"/>
          </a:xfrm>
          <a:prstGeom prst="rect">
            <a:avLst/>
          </a:prstGeom>
        </p:spPr>
      </p:pic>
      <p:sp>
        <p:nvSpPr>
          <p:cNvPr id="2" name="Titel 1">
            <a:extLst>
              <a:ext uri="{FF2B5EF4-FFF2-40B4-BE49-F238E27FC236}">
                <a16:creationId xmlns:a16="http://schemas.microsoft.com/office/drawing/2014/main" id="{893433A5-1D65-5446-915D-809EE2C331BC}"/>
              </a:ext>
            </a:extLst>
          </p:cNvPr>
          <p:cNvSpPr>
            <a:spLocks noGrp="1"/>
          </p:cNvSpPr>
          <p:nvPr>
            <p:ph type="title"/>
          </p:nvPr>
        </p:nvSpPr>
        <p:spPr>
          <a:xfrm>
            <a:off x="838200" y="365125"/>
            <a:ext cx="5547610" cy="1325563"/>
          </a:xfrm>
        </p:spPr>
        <p:txBody>
          <a:bodyPr>
            <a:normAutofit/>
          </a:bodyPr>
          <a:lstStyle/>
          <a:p>
            <a:r>
              <a:rPr lang="de-DE" dirty="0"/>
              <a:t>Stofftransport im Blut</a:t>
            </a:r>
          </a:p>
        </p:txBody>
      </p:sp>
      <p:sp>
        <p:nvSpPr>
          <p:cNvPr id="3" name="Inhaltsplatzhalter 2">
            <a:extLst>
              <a:ext uri="{FF2B5EF4-FFF2-40B4-BE49-F238E27FC236}">
                <a16:creationId xmlns:a16="http://schemas.microsoft.com/office/drawing/2014/main" id="{B0E7DC76-A567-714D-8DAF-2BEFD012CA14}"/>
              </a:ext>
            </a:extLst>
          </p:cNvPr>
          <p:cNvSpPr>
            <a:spLocks noGrp="1"/>
          </p:cNvSpPr>
          <p:nvPr>
            <p:ph idx="1"/>
          </p:nvPr>
        </p:nvSpPr>
        <p:spPr>
          <a:xfrm>
            <a:off x="687729" y="1660889"/>
            <a:ext cx="10515600" cy="4351338"/>
          </a:xfrm>
        </p:spPr>
        <p:txBody>
          <a:bodyPr>
            <a:normAutofit/>
          </a:bodyPr>
          <a:lstStyle/>
          <a:p>
            <a:r>
              <a:rPr lang="de-DE" dirty="0"/>
              <a:t>O</a:t>
            </a:r>
            <a:r>
              <a:rPr lang="de-DE" baseline="-25000" dirty="0"/>
              <a:t>2</a:t>
            </a:r>
            <a:r>
              <a:rPr lang="de-DE" dirty="0"/>
              <a:t>-Transport - Lunge &gt;&gt; Zellen</a:t>
            </a:r>
          </a:p>
          <a:p>
            <a:pPr lvl="1"/>
            <a:r>
              <a:rPr lang="de-DE" dirty="0"/>
              <a:t>Hämoglobin (Hb) als HbO</a:t>
            </a:r>
            <a:r>
              <a:rPr lang="de-DE" baseline="-25000" dirty="0"/>
              <a:t>2</a:t>
            </a:r>
            <a:br>
              <a:rPr lang="de-DE" baseline="-25000" dirty="0"/>
            </a:br>
            <a:br>
              <a:rPr lang="de-DE" baseline="-25000" dirty="0"/>
            </a:br>
            <a:endParaRPr lang="de-DE" baseline="-25000" dirty="0"/>
          </a:p>
          <a:p>
            <a:r>
              <a:rPr lang="de-DE" dirty="0"/>
              <a:t>CO</a:t>
            </a:r>
            <a:r>
              <a:rPr lang="de-DE" baseline="-25000" dirty="0"/>
              <a:t>2</a:t>
            </a:r>
            <a:r>
              <a:rPr lang="de-DE" dirty="0"/>
              <a:t>-Transport Zelle &gt;&gt; Lunge</a:t>
            </a:r>
          </a:p>
          <a:p>
            <a:pPr lvl="1"/>
            <a:r>
              <a:rPr lang="de-DE" dirty="0"/>
              <a:t>gelöst im Blutplasma (7%) </a:t>
            </a:r>
          </a:p>
          <a:p>
            <a:pPr lvl="1"/>
            <a:r>
              <a:rPr lang="de-DE" dirty="0"/>
              <a:t>gebunden ans Hämoglobin (10%)</a:t>
            </a:r>
          </a:p>
          <a:p>
            <a:pPr lvl="1"/>
            <a:r>
              <a:rPr lang="de-DE" dirty="0"/>
              <a:t>In Form von Bikarbonat (HCO</a:t>
            </a:r>
            <a:r>
              <a:rPr lang="de-DE" baseline="-25000" dirty="0"/>
              <a:t>3</a:t>
            </a:r>
            <a:r>
              <a:rPr lang="de-DE" baseline="30000" dirty="0"/>
              <a:t>-</a:t>
            </a:r>
            <a:r>
              <a:rPr lang="de-DE" dirty="0"/>
              <a:t>) (80-85%)</a:t>
            </a:r>
          </a:p>
          <a:p>
            <a:pPr lvl="1"/>
            <a:r>
              <a:rPr lang="de-DE" dirty="0"/>
              <a:t>Siehe auch: </a:t>
            </a:r>
            <a:r>
              <a:rPr lang="de-DE" dirty="0">
                <a:hlinkClick r:id="rId3"/>
              </a:rPr>
              <a:t>https://flexikon.doccheck.com/de/Kohlendioxidtransport</a:t>
            </a:r>
            <a:endParaRPr lang="de-DE" dirty="0"/>
          </a:p>
          <a:p>
            <a:pPr marL="457200" lvl="1" indent="0">
              <a:buNone/>
            </a:pPr>
            <a:endParaRPr lang="de-DE" dirty="0"/>
          </a:p>
          <a:p>
            <a:pPr lvl="2"/>
            <a:endParaRPr lang="de-DE" sz="2800" baseline="-25000" dirty="0"/>
          </a:p>
        </p:txBody>
      </p:sp>
      <p:pic>
        <p:nvPicPr>
          <p:cNvPr id="4" name="Grafik 3">
            <a:extLst>
              <a:ext uri="{FF2B5EF4-FFF2-40B4-BE49-F238E27FC236}">
                <a16:creationId xmlns:a16="http://schemas.microsoft.com/office/drawing/2014/main" id="{DDB8B101-9DF8-154D-8BAB-C7FC7CD8B080}"/>
              </a:ext>
            </a:extLst>
          </p:cNvPr>
          <p:cNvPicPr>
            <a:picLocks noChangeAspect="1"/>
          </p:cNvPicPr>
          <p:nvPr/>
        </p:nvPicPr>
        <p:blipFill rotWithShape="1">
          <a:blip r:embed="rId4"/>
          <a:srcRect l="34270" r="31553"/>
          <a:stretch/>
        </p:blipFill>
        <p:spPr>
          <a:xfrm>
            <a:off x="6519545" y="365125"/>
            <a:ext cx="3267855" cy="3471433"/>
          </a:xfrm>
          <a:prstGeom prst="rect">
            <a:avLst/>
          </a:prstGeom>
        </p:spPr>
      </p:pic>
      <mc:AlternateContent xmlns:mc="http://schemas.openxmlformats.org/markup-compatibility/2006" xmlns:a14="http://schemas.microsoft.com/office/drawing/2010/main">
        <mc:Choice Requires="a14">
          <p:sp>
            <p:nvSpPr>
              <p:cNvPr id="9" name="Textfeld 8">
                <a:extLst>
                  <a:ext uri="{FF2B5EF4-FFF2-40B4-BE49-F238E27FC236}">
                    <a16:creationId xmlns:a16="http://schemas.microsoft.com/office/drawing/2014/main" id="{FDBD3281-3E5C-045F-8637-BE2312F8EE3E}"/>
                  </a:ext>
                </a:extLst>
              </p:cNvPr>
              <p:cNvSpPr txBox="1"/>
              <p:nvPr/>
            </p:nvSpPr>
            <p:spPr>
              <a:xfrm>
                <a:off x="695608" y="5216971"/>
                <a:ext cx="7183056" cy="1482137"/>
              </a:xfrm>
              <a:prstGeom prst="rect">
                <a:avLst/>
              </a:prstGeom>
              <a:noFill/>
            </p:spPr>
            <p:txBody>
              <a:bodyPr wrap="square">
                <a:spAutoFit/>
              </a:bodyPr>
              <a:lstStyle/>
              <a:p>
                <a:pPr marL="457200" indent="-457200">
                  <a:buFont typeface="Arial" panose="020B0604020202020204" pitchFamily="34" charset="0"/>
                  <a:buChar char="•"/>
                </a:pPr>
                <a:r>
                  <a:rPr lang="de-DE" sz="2800" dirty="0"/>
                  <a:t>Arterielles Blut besteht aus Hb und HbO</a:t>
                </a:r>
                <a:r>
                  <a:rPr lang="de-DE" sz="2800" baseline="-25000" dirty="0"/>
                  <a:t>2</a:t>
                </a:r>
                <a:br>
                  <a:rPr lang="de-DE" sz="2800" baseline="-25000" dirty="0"/>
                </a:br>
                <a:endParaRPr lang="de-DE" sz="2800" baseline="-25000" dirty="0"/>
              </a:p>
              <a:p>
                <a:pPr marL="457200" indent="-457200">
                  <a:buFont typeface="Arial" panose="020B0604020202020204" pitchFamily="34" charset="0"/>
                  <a:buChar char="•"/>
                </a:pPr>
                <a:r>
                  <a:rPr lang="de-DE" sz="2800" dirty="0"/>
                  <a:t>Sauerstoffsättigung SpO</a:t>
                </a:r>
                <a:r>
                  <a:rPr lang="de-DE" sz="2800" baseline="-25000" dirty="0"/>
                  <a:t>2</a:t>
                </a:r>
                <a:r>
                  <a:rPr lang="de-DE" sz="2800" dirty="0"/>
                  <a:t> = </a:t>
                </a:r>
                <a14:m>
                  <m:oMath xmlns:m="http://schemas.openxmlformats.org/officeDocument/2006/math">
                    <m:f>
                      <m:fPr>
                        <m:ctrlPr>
                          <a:rPr lang="de-DE" sz="2800" i="1" smtClean="0">
                            <a:latin typeface="Cambria Math" panose="02040503050406030204" pitchFamily="18" charset="0"/>
                          </a:rPr>
                        </m:ctrlPr>
                      </m:fPr>
                      <m:num>
                        <m:r>
                          <a:rPr lang="de-DE" sz="2800" b="0" i="1" smtClean="0">
                            <a:latin typeface="Cambria Math" panose="02040503050406030204" pitchFamily="18" charset="0"/>
                          </a:rPr>
                          <m:t>𝐻𝑏</m:t>
                        </m:r>
                        <m:sSub>
                          <m:sSubPr>
                            <m:ctrlPr>
                              <a:rPr lang="de-DE" sz="2800" b="0" i="1" smtClean="0">
                                <a:latin typeface="Cambria Math" panose="02040503050406030204" pitchFamily="18" charset="0"/>
                              </a:rPr>
                            </m:ctrlPr>
                          </m:sSubPr>
                          <m:e>
                            <m:r>
                              <a:rPr lang="de-DE" sz="2800" b="0" i="1" smtClean="0">
                                <a:latin typeface="Cambria Math" panose="02040503050406030204" pitchFamily="18" charset="0"/>
                              </a:rPr>
                              <m:t>𝑂</m:t>
                            </m:r>
                          </m:e>
                          <m:sub>
                            <m:r>
                              <a:rPr lang="de-DE" sz="2800" b="0" i="1" smtClean="0">
                                <a:latin typeface="Cambria Math" panose="02040503050406030204" pitchFamily="18" charset="0"/>
                              </a:rPr>
                              <m:t>2</m:t>
                            </m:r>
                          </m:sub>
                        </m:sSub>
                      </m:num>
                      <m:den>
                        <m:r>
                          <a:rPr lang="de-DE" sz="2800" b="0" i="1" smtClean="0">
                            <a:latin typeface="Cambria Math" panose="02040503050406030204" pitchFamily="18" charset="0"/>
                          </a:rPr>
                          <m:t>𝐻𝑏</m:t>
                        </m:r>
                        <m:sSub>
                          <m:sSubPr>
                            <m:ctrlPr>
                              <a:rPr lang="de-DE" sz="2800" b="0" i="1" smtClean="0">
                                <a:latin typeface="Cambria Math" panose="02040503050406030204" pitchFamily="18" charset="0"/>
                              </a:rPr>
                            </m:ctrlPr>
                          </m:sSubPr>
                          <m:e>
                            <m:r>
                              <a:rPr lang="de-DE" sz="2800" b="0" i="1" smtClean="0">
                                <a:latin typeface="Cambria Math" panose="02040503050406030204" pitchFamily="18" charset="0"/>
                              </a:rPr>
                              <m:t>𝑂</m:t>
                            </m:r>
                          </m:e>
                          <m:sub>
                            <m:r>
                              <a:rPr lang="de-DE" sz="2800" b="0" i="1" smtClean="0">
                                <a:latin typeface="Cambria Math" panose="02040503050406030204" pitchFamily="18" charset="0"/>
                              </a:rPr>
                              <m:t>2</m:t>
                            </m:r>
                          </m:sub>
                        </m:sSub>
                        <m:r>
                          <a:rPr lang="de-DE" sz="2800" b="0" i="1" smtClean="0">
                            <a:latin typeface="Cambria Math" panose="02040503050406030204" pitchFamily="18" charset="0"/>
                          </a:rPr>
                          <m:t>+</m:t>
                        </m:r>
                        <m:r>
                          <a:rPr lang="de-DE" sz="2800" b="0" i="1" smtClean="0">
                            <a:latin typeface="Cambria Math" panose="02040503050406030204" pitchFamily="18" charset="0"/>
                          </a:rPr>
                          <m:t>𝐻𝑏</m:t>
                        </m:r>
                      </m:den>
                    </m:f>
                  </m:oMath>
                </a14:m>
                <a:endParaRPr lang="de-DE" sz="2800" baseline="-25000" dirty="0"/>
              </a:p>
            </p:txBody>
          </p:sp>
        </mc:Choice>
        <mc:Fallback xmlns="">
          <p:sp>
            <p:nvSpPr>
              <p:cNvPr id="9" name="Textfeld 8">
                <a:extLst>
                  <a:ext uri="{FF2B5EF4-FFF2-40B4-BE49-F238E27FC236}">
                    <a16:creationId xmlns:a16="http://schemas.microsoft.com/office/drawing/2014/main" id="{FDBD3281-3E5C-045F-8637-BE2312F8EE3E}"/>
                  </a:ext>
                </a:extLst>
              </p:cNvPr>
              <p:cNvSpPr txBox="1">
                <a:spLocks noRot="1" noChangeAspect="1" noMove="1" noResize="1" noEditPoints="1" noAdjustHandles="1" noChangeArrowheads="1" noChangeShapeType="1" noTextEdit="1"/>
              </p:cNvSpPr>
              <p:nvPr/>
            </p:nvSpPr>
            <p:spPr>
              <a:xfrm>
                <a:off x="695608" y="5216971"/>
                <a:ext cx="7183056" cy="1482137"/>
              </a:xfrm>
              <a:prstGeom prst="rect">
                <a:avLst/>
              </a:prstGeom>
              <a:blipFill>
                <a:blip r:embed="rId5"/>
                <a:stretch>
                  <a:fillRect l="-1411" t="-4237" b="-847"/>
                </a:stretch>
              </a:blipFill>
            </p:spPr>
            <p:txBody>
              <a:bodyPr/>
              <a:lstStyle/>
              <a:p>
                <a:r>
                  <a:rPr lang="de-DE">
                    <a:noFill/>
                  </a:rPr>
                  <a:t> </a:t>
                </a:r>
              </a:p>
            </p:txBody>
          </p:sp>
        </mc:Fallback>
      </mc:AlternateContent>
    </p:spTree>
    <p:extLst>
      <p:ext uri="{BB962C8B-B14F-4D97-AF65-F5344CB8AC3E}">
        <p14:creationId xmlns:p14="http://schemas.microsoft.com/office/powerpoint/2010/main" val="37886390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Google Shape;282;p51"/>
          <p:cNvSpPr txBox="1">
            <a:spLocks noGrp="1"/>
          </p:cNvSpPr>
          <p:nvPr>
            <p:ph type="title"/>
          </p:nvPr>
        </p:nvSpPr>
        <p:spPr>
          <a:xfrm>
            <a:off x="609600" y="274637"/>
            <a:ext cx="10972800" cy="1143200"/>
          </a:xfrm>
          <a:prstGeom prst="rect">
            <a:avLst/>
          </a:prstGeom>
        </p:spPr>
        <p:txBody>
          <a:bodyPr spcFirstLastPara="1" vert="horz" wrap="square" lIns="121900" tIns="121900" rIns="121900" bIns="121900" rtlCol="0" anchor="b" anchorCtr="0">
            <a:noAutofit/>
          </a:bodyPr>
          <a:lstStyle/>
          <a:p>
            <a:r>
              <a:rPr lang="en"/>
              <a:t>Pulsoxymetrie</a:t>
            </a:r>
            <a:endParaRPr/>
          </a:p>
        </p:txBody>
      </p:sp>
      <p:pic>
        <p:nvPicPr>
          <p:cNvPr id="283" name="Google Shape;283;p51"/>
          <p:cNvPicPr preferRelativeResize="0"/>
          <p:nvPr/>
        </p:nvPicPr>
        <p:blipFill>
          <a:blip r:embed="rId3">
            <a:alphaModFix/>
          </a:blip>
          <a:stretch>
            <a:fillRect/>
          </a:stretch>
        </p:blipFill>
        <p:spPr>
          <a:xfrm>
            <a:off x="3514501" y="1694067"/>
            <a:ext cx="4305300" cy="47625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p52"/>
          <p:cNvSpPr txBox="1">
            <a:spLocks noGrp="1"/>
          </p:cNvSpPr>
          <p:nvPr>
            <p:ph type="title"/>
          </p:nvPr>
        </p:nvSpPr>
        <p:spPr>
          <a:xfrm>
            <a:off x="609600" y="274637"/>
            <a:ext cx="10972800" cy="1143200"/>
          </a:xfrm>
          <a:prstGeom prst="rect">
            <a:avLst/>
          </a:prstGeom>
        </p:spPr>
        <p:txBody>
          <a:bodyPr spcFirstLastPara="1" vert="horz" wrap="square" lIns="121900" tIns="121900" rIns="121900" bIns="121900" rtlCol="0" anchor="b" anchorCtr="0">
            <a:noAutofit/>
          </a:bodyPr>
          <a:lstStyle/>
          <a:p>
            <a:r>
              <a:rPr lang="en"/>
              <a:t>Pulsoxymetrie</a:t>
            </a:r>
            <a:endParaRPr/>
          </a:p>
        </p:txBody>
      </p:sp>
      <p:pic>
        <p:nvPicPr>
          <p:cNvPr id="289" name="Google Shape;289;p52"/>
          <p:cNvPicPr preferRelativeResize="0"/>
          <p:nvPr/>
        </p:nvPicPr>
        <p:blipFill>
          <a:blip r:embed="rId3">
            <a:alphaModFix/>
          </a:blip>
          <a:stretch>
            <a:fillRect/>
          </a:stretch>
        </p:blipFill>
        <p:spPr>
          <a:xfrm>
            <a:off x="2369700" y="1881501"/>
            <a:ext cx="7045533" cy="44565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Google Shape;294;p53"/>
          <p:cNvSpPr txBox="1">
            <a:spLocks noGrp="1"/>
          </p:cNvSpPr>
          <p:nvPr>
            <p:ph type="title"/>
          </p:nvPr>
        </p:nvSpPr>
        <p:spPr>
          <a:xfrm>
            <a:off x="609600" y="274637"/>
            <a:ext cx="10972800" cy="1143200"/>
          </a:xfrm>
          <a:prstGeom prst="rect">
            <a:avLst/>
          </a:prstGeom>
        </p:spPr>
        <p:txBody>
          <a:bodyPr spcFirstLastPara="1" vert="horz" wrap="square" lIns="121900" tIns="121900" rIns="121900" bIns="121900" rtlCol="0" anchor="b" anchorCtr="0">
            <a:noAutofit/>
          </a:bodyPr>
          <a:lstStyle/>
          <a:p>
            <a:r>
              <a:rPr lang="en"/>
              <a:t>Pulsoxymetrie</a:t>
            </a:r>
            <a:endParaRPr/>
          </a:p>
        </p:txBody>
      </p:sp>
      <p:pic>
        <p:nvPicPr>
          <p:cNvPr id="295" name="Google Shape;295;p53"/>
          <p:cNvPicPr preferRelativeResize="0"/>
          <p:nvPr/>
        </p:nvPicPr>
        <p:blipFill>
          <a:blip r:embed="rId3">
            <a:alphaModFix/>
          </a:blip>
          <a:stretch>
            <a:fillRect/>
          </a:stretch>
        </p:blipFill>
        <p:spPr>
          <a:xfrm>
            <a:off x="2652167" y="1600800"/>
            <a:ext cx="6512767" cy="5045933"/>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54"/>
          <p:cNvSpPr txBox="1">
            <a:spLocks noGrp="1"/>
          </p:cNvSpPr>
          <p:nvPr>
            <p:ph type="title"/>
          </p:nvPr>
        </p:nvSpPr>
        <p:spPr>
          <a:xfrm>
            <a:off x="609600" y="274637"/>
            <a:ext cx="10972800" cy="1143200"/>
          </a:xfrm>
          <a:prstGeom prst="rect">
            <a:avLst/>
          </a:prstGeom>
        </p:spPr>
        <p:txBody>
          <a:bodyPr spcFirstLastPara="1" vert="horz" wrap="square" lIns="121900" tIns="121900" rIns="121900" bIns="121900" rtlCol="0" anchor="b" anchorCtr="0">
            <a:noAutofit/>
          </a:bodyPr>
          <a:lstStyle/>
          <a:p>
            <a:r>
              <a:rPr lang="en"/>
              <a:t>Pulsoxymetrie</a:t>
            </a:r>
            <a:endParaRPr/>
          </a:p>
        </p:txBody>
      </p:sp>
      <p:pic>
        <p:nvPicPr>
          <p:cNvPr id="301" name="Google Shape;301;p54"/>
          <p:cNvPicPr preferRelativeResize="0"/>
          <p:nvPr/>
        </p:nvPicPr>
        <p:blipFill>
          <a:blip r:embed="rId3">
            <a:alphaModFix/>
          </a:blip>
          <a:stretch>
            <a:fillRect/>
          </a:stretch>
        </p:blipFill>
        <p:spPr>
          <a:xfrm>
            <a:off x="2545634" y="1628700"/>
            <a:ext cx="6625065" cy="4354467"/>
          </a:xfrm>
          <a:prstGeom prst="rect">
            <a:avLst/>
          </a:prstGeom>
          <a:noFill/>
          <a:ln>
            <a:noFill/>
          </a:ln>
        </p:spPr>
      </p:pic>
      <p:pic>
        <p:nvPicPr>
          <p:cNvPr id="302" name="Google Shape;302;p54"/>
          <p:cNvPicPr preferRelativeResize="0"/>
          <p:nvPr/>
        </p:nvPicPr>
        <p:blipFill>
          <a:blip r:embed="rId4">
            <a:alphaModFix/>
          </a:blip>
          <a:stretch>
            <a:fillRect/>
          </a:stretch>
        </p:blipFill>
        <p:spPr>
          <a:xfrm>
            <a:off x="2915567" y="5964076"/>
            <a:ext cx="5989848" cy="7008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55"/>
          <p:cNvSpPr txBox="1">
            <a:spLocks noGrp="1"/>
          </p:cNvSpPr>
          <p:nvPr>
            <p:ph type="title"/>
          </p:nvPr>
        </p:nvSpPr>
        <p:spPr>
          <a:xfrm>
            <a:off x="609600" y="274637"/>
            <a:ext cx="10972800" cy="1143200"/>
          </a:xfrm>
          <a:prstGeom prst="rect">
            <a:avLst/>
          </a:prstGeom>
        </p:spPr>
        <p:txBody>
          <a:bodyPr spcFirstLastPara="1" vert="horz" wrap="square" lIns="121900" tIns="121900" rIns="121900" bIns="121900" rtlCol="0" anchor="b" anchorCtr="0">
            <a:noAutofit/>
          </a:bodyPr>
          <a:lstStyle/>
          <a:p>
            <a:r>
              <a:rPr lang="en"/>
              <a:t>Atmungseffekte</a:t>
            </a:r>
            <a:endParaRPr/>
          </a:p>
        </p:txBody>
      </p:sp>
      <p:pic>
        <p:nvPicPr>
          <p:cNvPr id="308" name="Google Shape;308;p55"/>
          <p:cNvPicPr preferRelativeResize="0"/>
          <p:nvPr/>
        </p:nvPicPr>
        <p:blipFill>
          <a:blip r:embed="rId3">
            <a:alphaModFix/>
          </a:blip>
          <a:stretch>
            <a:fillRect/>
          </a:stretch>
        </p:blipFill>
        <p:spPr>
          <a:xfrm>
            <a:off x="3018933" y="1568533"/>
            <a:ext cx="5980000" cy="5042667"/>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3" name="Google Shape;313;p56"/>
          <p:cNvSpPr txBox="1">
            <a:spLocks noGrp="1"/>
          </p:cNvSpPr>
          <p:nvPr>
            <p:ph type="title"/>
          </p:nvPr>
        </p:nvSpPr>
        <p:spPr>
          <a:xfrm>
            <a:off x="609600" y="274637"/>
            <a:ext cx="10972800" cy="1143200"/>
          </a:xfrm>
          <a:prstGeom prst="rect">
            <a:avLst/>
          </a:prstGeom>
        </p:spPr>
        <p:txBody>
          <a:bodyPr spcFirstLastPara="1" vert="horz" wrap="square" lIns="121900" tIns="121900" rIns="121900" bIns="121900" rtlCol="0" anchor="b" anchorCtr="0">
            <a:noAutofit/>
          </a:bodyPr>
          <a:lstStyle/>
          <a:p>
            <a:r>
              <a:rPr lang="en"/>
              <a:t>rot (R) vs infrarot (IR)</a:t>
            </a:r>
            <a:endParaRPr/>
          </a:p>
        </p:txBody>
      </p:sp>
      <p:pic>
        <p:nvPicPr>
          <p:cNvPr id="314" name="Google Shape;314;p56"/>
          <p:cNvPicPr preferRelativeResize="0"/>
          <p:nvPr/>
        </p:nvPicPr>
        <p:blipFill>
          <a:blip r:embed="rId3">
            <a:alphaModFix/>
          </a:blip>
          <a:stretch>
            <a:fillRect/>
          </a:stretch>
        </p:blipFill>
        <p:spPr>
          <a:xfrm>
            <a:off x="2686051" y="1976567"/>
            <a:ext cx="6819900" cy="4038600"/>
          </a:xfrm>
          <a:prstGeom prst="rect">
            <a:avLst/>
          </a:prstGeom>
          <a:noFill/>
          <a:ln>
            <a:noFill/>
          </a:ln>
        </p:spPr>
      </p:pic>
      <p:sp>
        <p:nvSpPr>
          <p:cNvPr id="315" name="Google Shape;315;p56"/>
          <p:cNvSpPr txBox="1"/>
          <p:nvPr/>
        </p:nvSpPr>
        <p:spPr>
          <a:xfrm>
            <a:off x="674800" y="2416767"/>
            <a:ext cx="9039200" cy="1054400"/>
          </a:xfrm>
          <a:prstGeom prst="rect">
            <a:avLst/>
          </a:prstGeom>
          <a:noFill/>
          <a:ln>
            <a:noFill/>
          </a:ln>
        </p:spPr>
        <p:txBody>
          <a:bodyPr spcFirstLastPara="1" wrap="square" lIns="121900" tIns="121900" rIns="121900" bIns="121900" anchor="t" anchorCtr="0">
            <a:noAutofit/>
          </a:bodyPr>
          <a:lstStyle/>
          <a:p>
            <a:r>
              <a:rPr lang="en" sz="2400" dirty="0" err="1"/>
              <a:t>kein</a:t>
            </a:r>
            <a:r>
              <a:rPr lang="en" sz="2400" dirty="0"/>
              <a:t> </a:t>
            </a:r>
            <a:r>
              <a:rPr lang="en" sz="2400" dirty="0" err="1"/>
              <a:t>Sauerstoff</a:t>
            </a:r>
            <a:r>
              <a:rPr lang="en" sz="2400" dirty="0"/>
              <a:t> &gt;&gt;</a:t>
            </a:r>
            <a:endParaRPr sz="2400" dirty="0"/>
          </a:p>
        </p:txBody>
      </p:sp>
      <p:sp>
        <p:nvSpPr>
          <p:cNvPr id="316" name="Google Shape;316;p56"/>
          <p:cNvSpPr txBox="1"/>
          <p:nvPr/>
        </p:nvSpPr>
        <p:spPr>
          <a:xfrm>
            <a:off x="674800" y="4347167"/>
            <a:ext cx="9039200" cy="1054400"/>
          </a:xfrm>
          <a:prstGeom prst="rect">
            <a:avLst/>
          </a:prstGeom>
          <a:noFill/>
          <a:ln>
            <a:noFill/>
          </a:ln>
        </p:spPr>
        <p:txBody>
          <a:bodyPr spcFirstLastPara="1" wrap="square" lIns="121900" tIns="121900" rIns="121900" bIns="121900" anchor="t" anchorCtr="0">
            <a:noAutofit/>
          </a:bodyPr>
          <a:lstStyle/>
          <a:p>
            <a:r>
              <a:rPr lang="en" sz="2400"/>
              <a:t>viel Sauerstoff &gt;&gt;</a:t>
            </a:r>
            <a:endParaRPr sz="2400"/>
          </a:p>
        </p:txBody>
      </p:sp>
      <p:sp>
        <p:nvSpPr>
          <p:cNvPr id="2" name="Textfeld 1">
            <a:extLst>
              <a:ext uri="{FF2B5EF4-FFF2-40B4-BE49-F238E27FC236}">
                <a16:creationId xmlns:a16="http://schemas.microsoft.com/office/drawing/2014/main" id="{DED0105D-55E7-6C6B-2379-A847DAE6DFC0}"/>
              </a:ext>
            </a:extLst>
          </p:cNvPr>
          <p:cNvSpPr txBox="1"/>
          <p:nvPr/>
        </p:nvSpPr>
        <p:spPr>
          <a:xfrm>
            <a:off x="9388997" y="2633500"/>
            <a:ext cx="2507866" cy="369332"/>
          </a:xfrm>
          <a:prstGeom prst="rect">
            <a:avLst/>
          </a:prstGeom>
          <a:noFill/>
        </p:spPr>
        <p:txBody>
          <a:bodyPr wrap="none" rtlCol="0">
            <a:spAutoFit/>
          </a:bodyPr>
          <a:lstStyle/>
          <a:p>
            <a:r>
              <a:rPr lang="de-DE" dirty="0"/>
              <a:t>Arterielles Blut bringt Hb</a:t>
            </a:r>
          </a:p>
        </p:txBody>
      </p:sp>
      <p:sp>
        <p:nvSpPr>
          <p:cNvPr id="3" name="Textfeld 2">
            <a:extLst>
              <a:ext uri="{FF2B5EF4-FFF2-40B4-BE49-F238E27FC236}">
                <a16:creationId xmlns:a16="http://schemas.microsoft.com/office/drawing/2014/main" id="{6E538BB4-3C6A-FC42-D23C-ED5AC952E01B}"/>
              </a:ext>
            </a:extLst>
          </p:cNvPr>
          <p:cNvSpPr txBox="1"/>
          <p:nvPr/>
        </p:nvSpPr>
        <p:spPr>
          <a:xfrm>
            <a:off x="9388997" y="4505035"/>
            <a:ext cx="2777171" cy="369332"/>
          </a:xfrm>
          <a:prstGeom prst="rect">
            <a:avLst/>
          </a:prstGeom>
          <a:noFill/>
        </p:spPr>
        <p:txBody>
          <a:bodyPr wrap="none" rtlCol="0">
            <a:spAutoFit/>
          </a:bodyPr>
          <a:lstStyle/>
          <a:p>
            <a:r>
              <a:rPr lang="de-DE" dirty="0"/>
              <a:t>Arterielles Blut bringt HbO2</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362" name="Google Shape;362;p63"/>
          <p:cNvSpPr txBox="1">
            <a:spLocks noGrp="1"/>
          </p:cNvSpPr>
          <p:nvPr>
            <p:ph type="title"/>
          </p:nvPr>
        </p:nvSpPr>
        <p:spPr>
          <a:xfrm>
            <a:off x="609600" y="274637"/>
            <a:ext cx="10972800" cy="1143200"/>
          </a:xfrm>
          <a:prstGeom prst="rect">
            <a:avLst/>
          </a:prstGeom>
        </p:spPr>
        <p:txBody>
          <a:bodyPr spcFirstLastPara="1" vert="horz" wrap="square" lIns="121900" tIns="121900" rIns="121900" bIns="121900" rtlCol="0" anchor="b" anchorCtr="0">
            <a:noAutofit/>
          </a:bodyPr>
          <a:lstStyle/>
          <a:p>
            <a:r>
              <a:rPr lang="en"/>
              <a:t>SaO2 zu R</a:t>
            </a:r>
            <a:endParaRPr/>
          </a:p>
        </p:txBody>
      </p:sp>
      <p:pic>
        <p:nvPicPr>
          <p:cNvPr id="363" name="Google Shape;363;p63"/>
          <p:cNvPicPr preferRelativeResize="0"/>
          <p:nvPr/>
        </p:nvPicPr>
        <p:blipFill>
          <a:blip r:embed="rId3">
            <a:alphaModFix/>
          </a:blip>
          <a:stretch>
            <a:fillRect/>
          </a:stretch>
        </p:blipFill>
        <p:spPr>
          <a:xfrm>
            <a:off x="2641360" y="1673036"/>
            <a:ext cx="6261100" cy="4025900"/>
          </a:xfrm>
          <a:prstGeom prst="rect">
            <a:avLst/>
          </a:prstGeom>
          <a:noFill/>
          <a:ln>
            <a:noFill/>
          </a:ln>
        </p:spPr>
      </p:pic>
      <p:sp>
        <p:nvSpPr>
          <p:cNvPr id="2" name="Textfeld 1">
            <a:extLst>
              <a:ext uri="{FF2B5EF4-FFF2-40B4-BE49-F238E27FC236}">
                <a16:creationId xmlns:a16="http://schemas.microsoft.com/office/drawing/2014/main" id="{55AD10FB-2BBC-3F17-0758-66BB90A2E8AA}"/>
              </a:ext>
            </a:extLst>
          </p:cNvPr>
          <p:cNvSpPr txBox="1"/>
          <p:nvPr/>
        </p:nvSpPr>
        <p:spPr>
          <a:xfrm>
            <a:off x="727767" y="5970457"/>
            <a:ext cx="10736465" cy="369332"/>
          </a:xfrm>
          <a:prstGeom prst="rect">
            <a:avLst/>
          </a:prstGeom>
          <a:noFill/>
        </p:spPr>
        <p:txBody>
          <a:bodyPr wrap="none" rtlCol="0">
            <a:spAutoFit/>
          </a:bodyPr>
          <a:lstStyle/>
          <a:p>
            <a:r>
              <a:rPr lang="de-DE" dirty="0"/>
              <a:t>Keine fundamentale Herleitung möglich </a:t>
            </a:r>
            <a:r>
              <a:rPr lang="de-DE" dirty="0">
                <a:sym typeface="Wingdings" pitchFamily="2" charset="2"/>
              </a:rPr>
              <a:t> Es muss eine </a:t>
            </a:r>
            <a:r>
              <a:rPr lang="de-DE" b="1" dirty="0">
                <a:sym typeface="Wingdings" pitchFamily="2" charset="2"/>
              </a:rPr>
              <a:t>Kalibrierung</a:t>
            </a:r>
            <a:r>
              <a:rPr lang="de-DE" dirty="0">
                <a:sym typeface="Wingdings" pitchFamily="2" charset="2"/>
              </a:rPr>
              <a:t> zwischen R und SpO</a:t>
            </a:r>
            <a:r>
              <a:rPr lang="de-DE" baseline="-25000" dirty="0">
                <a:sym typeface="Wingdings" pitchFamily="2" charset="2"/>
              </a:rPr>
              <a:t>2 </a:t>
            </a:r>
            <a:r>
              <a:rPr lang="de-DE" dirty="0">
                <a:sym typeface="Wingdings" pitchFamily="2" charset="2"/>
              </a:rPr>
              <a:t> durchgeführt werden.</a:t>
            </a:r>
            <a:endParaRPr lang="de-DE" baseline="-25000"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27" name="Google Shape;327;p58"/>
          <p:cNvSpPr txBox="1">
            <a:spLocks noGrp="1"/>
          </p:cNvSpPr>
          <p:nvPr>
            <p:ph type="title"/>
          </p:nvPr>
        </p:nvSpPr>
        <p:spPr>
          <a:xfrm>
            <a:off x="609600" y="274637"/>
            <a:ext cx="10972800" cy="1143200"/>
          </a:xfrm>
          <a:prstGeom prst="rect">
            <a:avLst/>
          </a:prstGeom>
        </p:spPr>
        <p:txBody>
          <a:bodyPr spcFirstLastPara="1" vert="horz" wrap="square" lIns="121900" tIns="121900" rIns="121900" bIns="121900" rtlCol="0" anchor="b" anchorCtr="0">
            <a:noAutofit/>
          </a:bodyPr>
          <a:lstStyle/>
          <a:p>
            <a:r>
              <a:rPr lang="en"/>
              <a:t>Eindringtiefe R / IR</a:t>
            </a:r>
            <a:endParaRPr/>
          </a:p>
        </p:txBody>
      </p:sp>
      <p:pic>
        <p:nvPicPr>
          <p:cNvPr id="328" name="Google Shape;328;p58"/>
          <p:cNvPicPr preferRelativeResize="0"/>
          <p:nvPr/>
        </p:nvPicPr>
        <p:blipFill>
          <a:blip r:embed="rId3">
            <a:alphaModFix/>
          </a:blip>
          <a:stretch>
            <a:fillRect/>
          </a:stretch>
        </p:blipFill>
        <p:spPr>
          <a:xfrm>
            <a:off x="2604234" y="1615601"/>
            <a:ext cx="6730199" cy="4897167"/>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BCC79ED-BFFE-3247-A949-3DFAA767599D}"/>
              </a:ext>
            </a:extLst>
          </p:cNvPr>
          <p:cNvSpPr>
            <a:spLocks noGrp="1"/>
          </p:cNvSpPr>
          <p:nvPr>
            <p:ph type="title"/>
          </p:nvPr>
        </p:nvSpPr>
        <p:spPr/>
        <p:txBody>
          <a:bodyPr/>
          <a:lstStyle/>
          <a:p>
            <a:r>
              <a:rPr lang="de-DE" dirty="0" err="1"/>
              <a:t>Arduino-Pulsoxymeter</a:t>
            </a:r>
            <a:endParaRPr lang="de-DE" dirty="0"/>
          </a:p>
        </p:txBody>
      </p:sp>
      <p:pic>
        <p:nvPicPr>
          <p:cNvPr id="4" name="Grafik 3">
            <a:extLst>
              <a:ext uri="{FF2B5EF4-FFF2-40B4-BE49-F238E27FC236}">
                <a16:creationId xmlns:a16="http://schemas.microsoft.com/office/drawing/2014/main" id="{A2C6C9A0-816F-B140-ACDE-02600421E076}"/>
              </a:ext>
            </a:extLst>
          </p:cNvPr>
          <p:cNvPicPr>
            <a:picLocks noChangeAspect="1"/>
          </p:cNvPicPr>
          <p:nvPr/>
        </p:nvPicPr>
        <p:blipFill>
          <a:blip r:embed="rId2"/>
          <a:stretch>
            <a:fillRect/>
          </a:stretch>
        </p:blipFill>
        <p:spPr>
          <a:xfrm>
            <a:off x="2947025" y="1803400"/>
            <a:ext cx="7137400" cy="5054600"/>
          </a:xfrm>
          <a:prstGeom prst="rect">
            <a:avLst/>
          </a:prstGeom>
        </p:spPr>
      </p:pic>
    </p:spTree>
    <p:extLst>
      <p:ext uri="{BB962C8B-B14F-4D97-AF65-F5344CB8AC3E}">
        <p14:creationId xmlns:p14="http://schemas.microsoft.com/office/powerpoint/2010/main" val="36965831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0FC65C80-5610-334A-8D18-13D7528C2A70}"/>
              </a:ext>
            </a:extLst>
          </p:cNvPr>
          <p:cNvPicPr>
            <a:picLocks noChangeAspect="1"/>
          </p:cNvPicPr>
          <p:nvPr/>
        </p:nvPicPr>
        <p:blipFill>
          <a:blip r:embed="rId2"/>
          <a:stretch>
            <a:fillRect/>
          </a:stretch>
        </p:blipFill>
        <p:spPr>
          <a:xfrm>
            <a:off x="0" y="1522679"/>
            <a:ext cx="12192000" cy="5335321"/>
          </a:xfrm>
          <a:prstGeom prst="rect">
            <a:avLst/>
          </a:prstGeom>
        </p:spPr>
      </p:pic>
      <p:sp>
        <p:nvSpPr>
          <p:cNvPr id="5" name="Titel 1">
            <a:extLst>
              <a:ext uri="{FF2B5EF4-FFF2-40B4-BE49-F238E27FC236}">
                <a16:creationId xmlns:a16="http://schemas.microsoft.com/office/drawing/2014/main" id="{4428CDF9-7081-4949-851E-852E24A91083}"/>
              </a:ext>
            </a:extLst>
          </p:cNvPr>
          <p:cNvSpPr>
            <a:spLocks noGrp="1"/>
          </p:cNvSpPr>
          <p:nvPr>
            <p:ph type="title"/>
          </p:nvPr>
        </p:nvSpPr>
        <p:spPr>
          <a:xfrm>
            <a:off x="838200" y="365125"/>
            <a:ext cx="10515600" cy="1325563"/>
          </a:xfrm>
        </p:spPr>
        <p:txBody>
          <a:bodyPr/>
          <a:lstStyle/>
          <a:p>
            <a:r>
              <a:rPr lang="de-DE" dirty="0" err="1"/>
              <a:t>Plethysmogramme</a:t>
            </a:r>
            <a:r>
              <a:rPr lang="de-DE" dirty="0"/>
              <a:t> (vertauscht)</a:t>
            </a:r>
          </a:p>
        </p:txBody>
      </p:sp>
    </p:spTree>
    <p:extLst>
      <p:ext uri="{BB962C8B-B14F-4D97-AF65-F5344CB8AC3E}">
        <p14:creationId xmlns:p14="http://schemas.microsoft.com/office/powerpoint/2010/main" val="24808794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4159411-70F3-2E6A-E4B5-3A22C02C1E3F}"/>
              </a:ext>
            </a:extLst>
          </p:cNvPr>
          <p:cNvSpPr>
            <a:spLocks noGrp="1"/>
          </p:cNvSpPr>
          <p:nvPr>
            <p:ph type="title"/>
          </p:nvPr>
        </p:nvSpPr>
        <p:spPr/>
        <p:txBody>
          <a:bodyPr/>
          <a:lstStyle/>
          <a:p>
            <a:r>
              <a:rPr lang="de-DE" dirty="0" err="1"/>
              <a:t>Takuo</a:t>
            </a:r>
            <a:r>
              <a:rPr lang="de-DE" dirty="0"/>
              <a:t> </a:t>
            </a:r>
            <a:r>
              <a:rPr lang="de-DE" dirty="0" err="1"/>
              <a:t>Aoyagi</a:t>
            </a:r>
            <a:r>
              <a:rPr lang="de-DE" dirty="0"/>
              <a:t> (Japan, 1936 – 2020)</a:t>
            </a:r>
          </a:p>
        </p:txBody>
      </p:sp>
      <p:pic>
        <p:nvPicPr>
          <p:cNvPr id="4" name="Grafik 3">
            <a:extLst>
              <a:ext uri="{FF2B5EF4-FFF2-40B4-BE49-F238E27FC236}">
                <a16:creationId xmlns:a16="http://schemas.microsoft.com/office/drawing/2014/main" id="{42797C1E-FF39-1B13-AE9F-FABEC72607CD}"/>
              </a:ext>
            </a:extLst>
          </p:cNvPr>
          <p:cNvPicPr>
            <a:picLocks noChangeAspect="1"/>
          </p:cNvPicPr>
          <p:nvPr/>
        </p:nvPicPr>
        <p:blipFill>
          <a:blip r:embed="rId2"/>
          <a:stretch>
            <a:fillRect/>
          </a:stretch>
        </p:blipFill>
        <p:spPr>
          <a:xfrm>
            <a:off x="659998" y="1796407"/>
            <a:ext cx="2789258" cy="3460214"/>
          </a:xfrm>
          <a:prstGeom prst="rect">
            <a:avLst/>
          </a:prstGeom>
        </p:spPr>
      </p:pic>
      <p:sp>
        <p:nvSpPr>
          <p:cNvPr id="6" name="Textfeld 5">
            <a:extLst>
              <a:ext uri="{FF2B5EF4-FFF2-40B4-BE49-F238E27FC236}">
                <a16:creationId xmlns:a16="http://schemas.microsoft.com/office/drawing/2014/main" id="{364B6379-A016-AC36-B56D-5DCDF9DD2B94}"/>
              </a:ext>
            </a:extLst>
          </p:cNvPr>
          <p:cNvSpPr txBox="1"/>
          <p:nvPr/>
        </p:nvSpPr>
        <p:spPr>
          <a:xfrm>
            <a:off x="4299995" y="2014727"/>
            <a:ext cx="7053805" cy="2585323"/>
          </a:xfrm>
          <a:prstGeom prst="rect">
            <a:avLst/>
          </a:prstGeom>
          <a:noFill/>
        </p:spPr>
        <p:txBody>
          <a:bodyPr wrap="square">
            <a:spAutoFit/>
          </a:bodyPr>
          <a:lstStyle/>
          <a:p>
            <a:pPr algn="just"/>
            <a:r>
              <a:rPr lang="de-DE" dirty="0"/>
              <a:t>Am Beginn seiner Karriere versuchte </a:t>
            </a:r>
            <a:r>
              <a:rPr lang="de-DE" dirty="0" err="1"/>
              <a:t>Aoyagi</a:t>
            </a:r>
            <a:r>
              <a:rPr lang="de-DE" dirty="0"/>
              <a:t> den </a:t>
            </a:r>
            <a:r>
              <a:rPr lang="de-DE" b="1" dirty="0"/>
              <a:t>Blutfluss</a:t>
            </a:r>
            <a:r>
              <a:rPr lang="de-DE" dirty="0"/>
              <a:t> mit Hilfe von injizierten Farbstoffen zu bestimmen. Der Versuch am Ohr zu messen, war zunächst nicht erfolgreich. </a:t>
            </a:r>
            <a:r>
              <a:rPr lang="de-DE" b="1" dirty="0"/>
              <a:t>Der Pulsschlag verursachte zu viel Rauschen</a:t>
            </a:r>
            <a:r>
              <a:rPr lang="de-DE" dirty="0"/>
              <a:t>, aber das Verfahren mit Hilfe von zwei Frequenzen erschien </a:t>
            </a:r>
            <a:r>
              <a:rPr lang="de-DE" dirty="0" err="1"/>
              <a:t>Aoyagi</a:t>
            </a:r>
            <a:r>
              <a:rPr lang="de-DE" dirty="0"/>
              <a:t> sehr interessant. Der Durchbruch kam, als es ihm gelang das Rauschen des Pulsschlags mathematisch zu modellieren. 1974 wurde das Verfahren zum Patent angemeldet, das Patent wurde 1979 erteilt. Ab 1983 wurde die von ihm entwickelten Pulsoximeter kommerziell vertrieben und kamen in Krankenhäusern in den Einsatz.</a:t>
            </a:r>
          </a:p>
        </p:txBody>
      </p:sp>
    </p:spTree>
    <p:extLst>
      <p:ext uri="{BB962C8B-B14F-4D97-AF65-F5344CB8AC3E}">
        <p14:creationId xmlns:p14="http://schemas.microsoft.com/office/powerpoint/2010/main" val="13681253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1">
            <a:extLst>
              <a:ext uri="{FF2B5EF4-FFF2-40B4-BE49-F238E27FC236}">
                <a16:creationId xmlns:a16="http://schemas.microsoft.com/office/drawing/2014/main" id="{1CA2871E-0BFE-4D25-6B27-7DEEBA8B5A0E}"/>
              </a:ext>
            </a:extLst>
          </p:cNvPr>
          <p:cNvSpPr txBox="1">
            <a:spLocks/>
          </p:cNvSpPr>
          <p:nvPr/>
        </p:nvSpPr>
        <p:spPr>
          <a:xfrm>
            <a:off x="1524000" y="1122363"/>
            <a:ext cx="9144000" cy="23876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a:t>Pulsoxymetrie</a:t>
            </a:r>
            <a:endParaRPr lang="de-DE" dirty="0"/>
          </a:p>
        </p:txBody>
      </p:sp>
      <p:sp>
        <p:nvSpPr>
          <p:cNvPr id="5" name="Untertitel 2">
            <a:extLst>
              <a:ext uri="{FF2B5EF4-FFF2-40B4-BE49-F238E27FC236}">
                <a16:creationId xmlns:a16="http://schemas.microsoft.com/office/drawing/2014/main" id="{9F7933CE-D222-750F-D6FE-9E669DB43748}"/>
              </a:ext>
            </a:extLst>
          </p:cNvPr>
          <p:cNvSpPr txBox="1">
            <a:spLocks/>
          </p:cNvSpPr>
          <p:nvPr/>
        </p:nvSpPr>
        <p:spPr>
          <a:xfrm>
            <a:off x="1524000" y="3602038"/>
            <a:ext cx="9144000" cy="16557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de-DE">
                <a:hlinkClick r:id="rId2"/>
              </a:rPr>
              <a:t>https://www.analog.com/en/technical-articles/guidelines-to-enhancing-the-heartrate-monitoring-performance-of-biosensing-wearables.html</a:t>
            </a:r>
            <a:endParaRPr lang="de-DE"/>
          </a:p>
          <a:p>
            <a:endParaRPr lang="de-DE" dirty="0"/>
          </a:p>
        </p:txBody>
      </p:sp>
    </p:spTree>
    <p:extLst>
      <p:ext uri="{BB962C8B-B14F-4D97-AF65-F5344CB8AC3E}">
        <p14:creationId xmlns:p14="http://schemas.microsoft.com/office/powerpoint/2010/main" val="193577553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5C010B3-7982-9D4D-B9E6-E9C5770E29FC}"/>
              </a:ext>
            </a:extLst>
          </p:cNvPr>
          <p:cNvSpPr>
            <a:spLocks noGrp="1"/>
          </p:cNvSpPr>
          <p:nvPr>
            <p:ph type="title"/>
          </p:nvPr>
        </p:nvSpPr>
        <p:spPr/>
        <p:txBody>
          <a:bodyPr/>
          <a:lstStyle/>
          <a:p>
            <a:r>
              <a:rPr lang="de-DE" dirty="0"/>
              <a:t>Erweitertes Spektrum</a:t>
            </a:r>
          </a:p>
        </p:txBody>
      </p:sp>
      <p:pic>
        <p:nvPicPr>
          <p:cNvPr id="4" name="Grafik 3">
            <a:extLst>
              <a:ext uri="{FF2B5EF4-FFF2-40B4-BE49-F238E27FC236}">
                <a16:creationId xmlns:a16="http://schemas.microsoft.com/office/drawing/2014/main" id="{03D04303-82D3-C547-AA67-6EFF034877A6}"/>
              </a:ext>
            </a:extLst>
          </p:cNvPr>
          <p:cNvPicPr>
            <a:picLocks noChangeAspect="1"/>
          </p:cNvPicPr>
          <p:nvPr/>
        </p:nvPicPr>
        <p:blipFill>
          <a:blip r:embed="rId2"/>
          <a:stretch>
            <a:fillRect/>
          </a:stretch>
        </p:blipFill>
        <p:spPr>
          <a:xfrm>
            <a:off x="2353456" y="1690688"/>
            <a:ext cx="6778469" cy="4830924"/>
          </a:xfrm>
          <a:prstGeom prst="rect">
            <a:avLst/>
          </a:prstGeom>
        </p:spPr>
      </p:pic>
    </p:spTree>
    <p:extLst>
      <p:ext uri="{BB962C8B-B14F-4D97-AF65-F5344CB8AC3E}">
        <p14:creationId xmlns:p14="http://schemas.microsoft.com/office/powerpoint/2010/main" val="26394594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4BFCCE0-CE7B-D540-B627-41FEEBC98F74}"/>
              </a:ext>
            </a:extLst>
          </p:cNvPr>
          <p:cNvSpPr>
            <a:spLocks noGrp="1"/>
          </p:cNvSpPr>
          <p:nvPr>
            <p:ph type="title"/>
          </p:nvPr>
        </p:nvSpPr>
        <p:spPr/>
        <p:txBody>
          <a:bodyPr/>
          <a:lstStyle/>
          <a:p>
            <a:r>
              <a:rPr lang="de-DE" dirty="0"/>
              <a:t>Methämoglobin</a:t>
            </a:r>
          </a:p>
        </p:txBody>
      </p:sp>
      <p:sp>
        <p:nvSpPr>
          <p:cNvPr id="4" name="Inhaltsplatzhalter 3">
            <a:extLst>
              <a:ext uri="{FF2B5EF4-FFF2-40B4-BE49-F238E27FC236}">
                <a16:creationId xmlns:a16="http://schemas.microsoft.com/office/drawing/2014/main" id="{5FE458CE-4ECB-594F-8864-60D36E4B1D88}"/>
              </a:ext>
            </a:extLst>
          </p:cNvPr>
          <p:cNvSpPr>
            <a:spLocks noGrp="1"/>
          </p:cNvSpPr>
          <p:nvPr>
            <p:ph idx="1"/>
          </p:nvPr>
        </p:nvSpPr>
        <p:spPr>
          <a:xfrm>
            <a:off x="838200" y="1990517"/>
            <a:ext cx="11353800" cy="3212161"/>
          </a:xfrm>
          <a:prstGeom prst="rect">
            <a:avLst/>
          </a:prstGeom>
        </p:spPr>
        <p:txBody>
          <a:bodyPr wrap="square">
            <a:spAutoFit/>
          </a:bodyPr>
          <a:lstStyle/>
          <a:p>
            <a:r>
              <a:rPr lang="de-DE" sz="2400" b="1" i="0" dirty="0">
                <a:solidFill>
                  <a:srgbClr val="202122"/>
                </a:solidFill>
                <a:effectLst/>
                <a:latin typeface="Arial" panose="020B0604020202020204" pitchFamily="34" charset="0"/>
              </a:rPr>
              <a:t>Methämoglobin</a:t>
            </a:r>
            <a:r>
              <a:rPr lang="de-DE" sz="2400" b="0" i="0" dirty="0">
                <a:solidFill>
                  <a:srgbClr val="202122"/>
                </a:solidFill>
                <a:effectLst/>
                <a:latin typeface="Arial" panose="020B0604020202020204" pitchFamily="34" charset="0"/>
              </a:rPr>
              <a:t> (Met-Hb, auch </a:t>
            </a:r>
            <a:r>
              <a:rPr lang="de-DE" sz="2400" b="1" i="0" dirty="0" err="1">
                <a:solidFill>
                  <a:srgbClr val="202122"/>
                </a:solidFill>
                <a:effectLst/>
                <a:latin typeface="Arial" panose="020B0604020202020204" pitchFamily="34" charset="0"/>
              </a:rPr>
              <a:t>Hämiglobin</a:t>
            </a:r>
            <a:r>
              <a:rPr lang="de-DE" sz="2400" b="0" i="0" dirty="0">
                <a:solidFill>
                  <a:srgbClr val="202122"/>
                </a:solidFill>
                <a:effectLst/>
                <a:latin typeface="Arial" panose="020B0604020202020204" pitchFamily="34" charset="0"/>
              </a:rPr>
              <a:t> oder </a:t>
            </a:r>
            <a:r>
              <a:rPr lang="de-DE" sz="2400" b="1" i="0" dirty="0" err="1">
                <a:solidFill>
                  <a:srgbClr val="202122"/>
                </a:solidFill>
                <a:effectLst/>
                <a:latin typeface="Arial" panose="020B0604020202020204" pitchFamily="34" charset="0"/>
              </a:rPr>
              <a:t>Ferrihämoglobin</a:t>
            </a:r>
            <a:r>
              <a:rPr lang="de-DE" sz="2400" b="0" i="0" dirty="0">
                <a:solidFill>
                  <a:srgbClr val="202122"/>
                </a:solidFill>
                <a:effectLst/>
                <a:latin typeface="Arial" panose="020B0604020202020204" pitchFamily="34" charset="0"/>
              </a:rPr>
              <a:t>) ist ein Derivat des </a:t>
            </a:r>
            <a:r>
              <a:rPr lang="de-DE" sz="2400" b="0" i="0" u="none" strike="noStrike" dirty="0">
                <a:solidFill>
                  <a:srgbClr val="0645AD"/>
                </a:solidFill>
                <a:effectLst/>
                <a:latin typeface="Arial" panose="020B0604020202020204" pitchFamily="34" charset="0"/>
                <a:hlinkClick r:id="rId2" tooltip="Hämoglobin"/>
              </a:rPr>
              <a:t>Hämoglobins</a:t>
            </a:r>
            <a:r>
              <a:rPr lang="de-DE" sz="2400" b="0" i="0" dirty="0">
                <a:solidFill>
                  <a:srgbClr val="202122"/>
                </a:solidFill>
                <a:effectLst/>
                <a:latin typeface="Arial" panose="020B0604020202020204" pitchFamily="34" charset="0"/>
              </a:rPr>
              <a:t>, des Blutfarbstoffs in den </a:t>
            </a:r>
            <a:r>
              <a:rPr lang="de-DE" sz="2400" b="0" i="0" u="none" strike="noStrike" dirty="0">
                <a:solidFill>
                  <a:srgbClr val="0645AD"/>
                </a:solidFill>
                <a:effectLst/>
                <a:latin typeface="Arial" panose="020B0604020202020204" pitchFamily="34" charset="0"/>
                <a:hlinkClick r:id="rId3" tooltip="Erythrozyt"/>
              </a:rPr>
              <a:t>roten Blutkörperchen</a:t>
            </a:r>
            <a:r>
              <a:rPr lang="de-DE" sz="2400" b="0" i="0" dirty="0">
                <a:solidFill>
                  <a:srgbClr val="202122"/>
                </a:solidFill>
                <a:effectLst/>
                <a:latin typeface="Arial" panose="020B0604020202020204" pitchFamily="34" charset="0"/>
              </a:rPr>
              <a:t> der Wirbeltiere. Es entsteht, wenn das zweiwertige </a:t>
            </a:r>
            <a:r>
              <a:rPr lang="de-DE" sz="2400" b="0" i="0" u="none" strike="noStrike" dirty="0">
                <a:solidFill>
                  <a:srgbClr val="0645AD"/>
                </a:solidFill>
                <a:effectLst/>
                <a:latin typeface="Arial" panose="020B0604020202020204" pitchFamily="34" charset="0"/>
                <a:hlinkClick r:id="rId4" tooltip="Eisen"/>
              </a:rPr>
              <a:t>Eisen</a:t>
            </a:r>
            <a:r>
              <a:rPr lang="de-DE" sz="2400" b="0" i="0" dirty="0">
                <a:solidFill>
                  <a:srgbClr val="202122"/>
                </a:solidFill>
                <a:effectLst/>
                <a:latin typeface="Arial" panose="020B0604020202020204" pitchFamily="34" charset="0"/>
              </a:rPr>
              <a:t> im Hämoglobin (Hb) zu dreiwertigem </a:t>
            </a:r>
            <a:r>
              <a:rPr lang="de-DE" sz="2400" b="0" i="0" u="none" strike="noStrike" dirty="0">
                <a:solidFill>
                  <a:srgbClr val="0645AD"/>
                </a:solidFill>
                <a:effectLst/>
                <a:latin typeface="Arial" panose="020B0604020202020204" pitchFamily="34" charset="0"/>
                <a:hlinkClick r:id="rId5" tooltip="Oxidation"/>
              </a:rPr>
              <a:t>oxidiert</a:t>
            </a:r>
            <a:r>
              <a:rPr lang="de-DE" sz="2400" b="0" i="0" dirty="0">
                <a:solidFill>
                  <a:srgbClr val="202122"/>
                </a:solidFill>
                <a:effectLst/>
                <a:latin typeface="Arial" panose="020B0604020202020204" pitchFamily="34" charset="0"/>
              </a:rPr>
              <a:t> wird (Fe</a:t>
            </a:r>
            <a:r>
              <a:rPr lang="de-DE" sz="2400" b="0" i="0" baseline="30000" dirty="0">
                <a:solidFill>
                  <a:srgbClr val="202122"/>
                </a:solidFill>
                <a:effectLst/>
                <a:latin typeface="Arial" panose="020B0604020202020204" pitchFamily="34" charset="0"/>
              </a:rPr>
              <a:t>2+</a:t>
            </a:r>
            <a:r>
              <a:rPr lang="de-DE" sz="2400" b="0" i="0" dirty="0">
                <a:solidFill>
                  <a:srgbClr val="202122"/>
                </a:solidFill>
                <a:effectLst/>
                <a:latin typeface="Arial" panose="020B0604020202020204" pitchFamily="34" charset="0"/>
              </a:rPr>
              <a:t> → Fe</a:t>
            </a:r>
            <a:r>
              <a:rPr lang="de-DE" sz="2400" b="0" i="0" baseline="30000" dirty="0">
                <a:solidFill>
                  <a:srgbClr val="202122"/>
                </a:solidFill>
                <a:effectLst/>
                <a:latin typeface="Arial" panose="020B0604020202020204" pitchFamily="34" charset="0"/>
              </a:rPr>
              <a:t>3+</a:t>
            </a:r>
            <a:r>
              <a:rPr lang="de-DE" sz="2400" b="0" i="0" dirty="0">
                <a:solidFill>
                  <a:srgbClr val="202122"/>
                </a:solidFill>
                <a:effectLst/>
                <a:latin typeface="Arial" panose="020B0604020202020204" pitchFamily="34" charset="0"/>
              </a:rPr>
              <a:t>). Dies geschieht in den </a:t>
            </a:r>
            <a:r>
              <a:rPr lang="de-DE" sz="2400" b="0" i="0" u="none" strike="noStrike" dirty="0">
                <a:solidFill>
                  <a:srgbClr val="0645AD"/>
                </a:solidFill>
                <a:effectLst/>
                <a:latin typeface="Arial" panose="020B0604020202020204" pitchFamily="34" charset="0"/>
                <a:hlinkClick r:id="rId3" tooltip="Erythrozyt"/>
              </a:rPr>
              <a:t>Erythrozyten</a:t>
            </a:r>
            <a:r>
              <a:rPr lang="de-DE" sz="2400" b="0" i="0" dirty="0">
                <a:solidFill>
                  <a:srgbClr val="202122"/>
                </a:solidFill>
                <a:effectLst/>
                <a:latin typeface="Arial" panose="020B0604020202020204" pitchFamily="34" charset="0"/>
              </a:rPr>
              <a:t> unter physiologischen Bedingungen durch Anlagerung von Sauerstoff im Sinne einer </a:t>
            </a:r>
            <a:r>
              <a:rPr lang="de-DE" sz="2400" b="0" i="0" u="none" strike="noStrike" dirty="0">
                <a:solidFill>
                  <a:srgbClr val="0645AD"/>
                </a:solidFill>
                <a:effectLst/>
                <a:latin typeface="Arial" panose="020B0604020202020204" pitchFamily="34" charset="0"/>
                <a:hlinkClick r:id="rId6" tooltip="Autooxidation"/>
              </a:rPr>
              <a:t>Autooxidation</a:t>
            </a:r>
            <a:r>
              <a:rPr lang="de-DE" sz="2400" b="0" i="0" dirty="0">
                <a:solidFill>
                  <a:srgbClr val="202122"/>
                </a:solidFill>
                <a:effectLst/>
                <a:latin typeface="Arial" panose="020B0604020202020204" pitchFamily="34" charset="0"/>
              </a:rPr>
              <a:t>.</a:t>
            </a:r>
            <a:r>
              <a:rPr lang="de-DE" sz="2400" b="0" i="0" u="none" strike="noStrike" baseline="30000" dirty="0">
                <a:solidFill>
                  <a:srgbClr val="0645AD"/>
                </a:solidFill>
                <a:effectLst/>
                <a:latin typeface="Arial" panose="020B0604020202020204" pitchFamily="34" charset="0"/>
                <a:hlinkClick r:id="rId7"/>
              </a:rPr>
              <a:t>[1]</a:t>
            </a:r>
            <a:r>
              <a:rPr lang="de-DE" sz="2400" b="0" i="0" u="none" strike="noStrike" baseline="30000" dirty="0">
                <a:solidFill>
                  <a:srgbClr val="0645AD"/>
                </a:solidFill>
                <a:effectLst/>
                <a:latin typeface="Arial" panose="020B0604020202020204" pitchFamily="34" charset="0"/>
                <a:hlinkClick r:id="rId8"/>
              </a:rPr>
              <a:t>[2]</a:t>
            </a:r>
            <a:endParaRPr lang="de-DE" sz="2400" b="0" i="0" dirty="0">
              <a:solidFill>
                <a:srgbClr val="202122"/>
              </a:solidFill>
              <a:effectLst/>
              <a:latin typeface="Arial" panose="020B0604020202020204" pitchFamily="34" charset="0"/>
            </a:endParaRPr>
          </a:p>
          <a:p>
            <a:r>
              <a:rPr lang="de-DE" sz="2400" b="0" i="0" dirty="0">
                <a:solidFill>
                  <a:srgbClr val="202122"/>
                </a:solidFill>
                <a:effectLst/>
                <a:latin typeface="Arial" panose="020B0604020202020204" pitchFamily="34" charset="0"/>
              </a:rPr>
              <a:t>Methämoglobin hat statt Sauerstoff nun den Liganden Wasser. Jedoch sorgt es dafür, dass Hämoglobin in seiner Umgebung Sauerstoff zwar noch aufnehmen, aber nicht mehr abgeben kann.</a:t>
            </a:r>
          </a:p>
        </p:txBody>
      </p:sp>
    </p:spTree>
    <p:extLst>
      <p:ext uri="{BB962C8B-B14F-4D97-AF65-F5344CB8AC3E}">
        <p14:creationId xmlns:p14="http://schemas.microsoft.com/office/powerpoint/2010/main" val="9420675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47"/>
          <p:cNvSpPr txBox="1">
            <a:spLocks noGrp="1"/>
          </p:cNvSpPr>
          <p:nvPr>
            <p:ph type="title"/>
          </p:nvPr>
        </p:nvSpPr>
        <p:spPr>
          <a:xfrm>
            <a:off x="609600" y="274637"/>
            <a:ext cx="10972800" cy="1143200"/>
          </a:xfrm>
          <a:prstGeom prst="rect">
            <a:avLst/>
          </a:prstGeom>
        </p:spPr>
        <p:txBody>
          <a:bodyPr spcFirstLastPara="1" vert="horz" wrap="square" lIns="121900" tIns="121900" rIns="121900" bIns="121900" rtlCol="0" anchor="b" anchorCtr="0">
            <a:noAutofit/>
          </a:bodyPr>
          <a:lstStyle/>
          <a:p>
            <a:r>
              <a:rPr lang="en"/>
              <a:t>Streuung-Transmission</a:t>
            </a:r>
            <a:endParaRPr/>
          </a:p>
        </p:txBody>
      </p:sp>
      <p:pic>
        <p:nvPicPr>
          <p:cNvPr id="258" name="Google Shape;258;p47"/>
          <p:cNvPicPr preferRelativeResize="0"/>
          <p:nvPr/>
        </p:nvPicPr>
        <p:blipFill>
          <a:blip r:embed="rId3">
            <a:alphaModFix/>
          </a:blip>
          <a:stretch>
            <a:fillRect/>
          </a:stretch>
        </p:blipFill>
        <p:spPr>
          <a:xfrm>
            <a:off x="682700" y="1839001"/>
            <a:ext cx="3589032" cy="3733568"/>
          </a:xfrm>
          <a:prstGeom prst="rect">
            <a:avLst/>
          </a:prstGeom>
          <a:noFill/>
          <a:ln>
            <a:noFill/>
          </a:ln>
        </p:spPr>
      </p:pic>
      <p:pic>
        <p:nvPicPr>
          <p:cNvPr id="259" name="Google Shape;259;p47"/>
          <p:cNvPicPr preferRelativeResize="0"/>
          <p:nvPr/>
        </p:nvPicPr>
        <p:blipFill>
          <a:blip r:embed="rId4">
            <a:alphaModFix/>
          </a:blip>
          <a:stretch>
            <a:fillRect/>
          </a:stretch>
        </p:blipFill>
        <p:spPr>
          <a:xfrm>
            <a:off x="4750967" y="1838999"/>
            <a:ext cx="5308664" cy="3733567"/>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5E6155D-9AA5-484A-AA84-B1F6B523EE14}"/>
              </a:ext>
            </a:extLst>
          </p:cNvPr>
          <p:cNvSpPr>
            <a:spLocks noGrp="1"/>
          </p:cNvSpPr>
          <p:nvPr>
            <p:ph type="title"/>
          </p:nvPr>
        </p:nvSpPr>
        <p:spPr/>
        <p:txBody>
          <a:bodyPr/>
          <a:lstStyle/>
          <a:p>
            <a:r>
              <a:rPr lang="de-DE" dirty="0" err="1"/>
              <a:t>Plethysmographie</a:t>
            </a:r>
            <a:endParaRPr lang="de-DE" dirty="0"/>
          </a:p>
        </p:txBody>
      </p:sp>
      <mc:AlternateContent xmlns:mc="http://schemas.openxmlformats.org/markup-compatibility/2006" xmlns:a14="http://schemas.microsoft.com/office/drawing/2010/main">
        <mc:Choice Requires="a14">
          <p:sp>
            <p:nvSpPr>
              <p:cNvPr id="3" name="Inhaltsplatzhalter 2">
                <a:extLst>
                  <a:ext uri="{FF2B5EF4-FFF2-40B4-BE49-F238E27FC236}">
                    <a16:creationId xmlns:a16="http://schemas.microsoft.com/office/drawing/2014/main" id="{1EC49DAF-F907-2042-AF38-86BF6EEB6ED4}"/>
                  </a:ext>
                </a:extLst>
              </p:cNvPr>
              <p:cNvSpPr>
                <a:spLocks noGrp="1"/>
              </p:cNvSpPr>
              <p:nvPr>
                <p:ph idx="1"/>
              </p:nvPr>
            </p:nvSpPr>
            <p:spPr/>
            <p:txBody>
              <a:bodyPr/>
              <a:lstStyle/>
              <a:p>
                <a:r>
                  <a:rPr lang="de-DE" dirty="0"/>
                  <a:t>Messung der Volumenänderung</a:t>
                </a:r>
              </a:p>
              <a:p>
                <a:r>
                  <a:rPr lang="de-DE" dirty="0"/>
                  <a:t>Finger-</a:t>
                </a:r>
                <a:r>
                  <a:rPr lang="de-DE" dirty="0" err="1"/>
                  <a:t>Plethysmographie</a:t>
                </a:r>
                <a:r>
                  <a:rPr lang="de-DE" dirty="0"/>
                  <a:t> &gt;&gt; Volumenänderung beim Puls am Finger</a:t>
                </a:r>
              </a:p>
              <a:p>
                <a:r>
                  <a:rPr lang="de-DE" dirty="0" err="1"/>
                  <a:t>Photoplethysmographie</a:t>
                </a:r>
                <a:r>
                  <a:rPr lang="de-DE" dirty="0"/>
                  <a:t> &gt;&gt; optische Messung der Volumenänderung</a:t>
                </a:r>
              </a:p>
              <a:p>
                <a:pPr lvl="1"/>
                <a:r>
                  <a:rPr lang="de-DE" dirty="0"/>
                  <a:t>Erhöhung der Absorption durch zusätzliches Volumen</a:t>
                </a:r>
              </a:p>
              <a:p>
                <a:pPr lvl="1"/>
                <a:r>
                  <a:rPr lang="de-DE" dirty="0" err="1"/>
                  <a:t>zusäzliches</a:t>
                </a:r>
                <a:r>
                  <a:rPr lang="de-DE" dirty="0"/>
                  <a:t> Volumen entspricht dem </a:t>
                </a:r>
                <a:r>
                  <a:rPr lang="de-DE" u="sng" dirty="0"/>
                  <a:t>arteriellen Blut</a:t>
                </a:r>
              </a:p>
              <a:p>
                <a:r>
                  <a:rPr lang="de-DE" dirty="0"/>
                  <a:t>Arterielles Blut besteht nur aus Hb und HbO</a:t>
                </a:r>
                <a:r>
                  <a:rPr lang="de-DE" baseline="-25000" dirty="0"/>
                  <a:t>2</a:t>
                </a:r>
              </a:p>
              <a:p>
                <a:r>
                  <a:rPr lang="de-DE" dirty="0"/>
                  <a:t>Sauerstoffsättigung SpO</a:t>
                </a:r>
                <a:r>
                  <a:rPr lang="de-DE" baseline="-25000" dirty="0"/>
                  <a:t>2</a:t>
                </a:r>
                <a:r>
                  <a:rPr lang="de-DE" dirty="0"/>
                  <a:t> = </a:t>
                </a:r>
                <a14:m>
                  <m:oMath xmlns:m="http://schemas.openxmlformats.org/officeDocument/2006/math">
                    <m:f>
                      <m:fPr>
                        <m:ctrlPr>
                          <a:rPr lang="de-DE" i="1" smtClean="0">
                            <a:latin typeface="Cambria Math" panose="02040503050406030204" pitchFamily="18" charset="0"/>
                          </a:rPr>
                        </m:ctrlPr>
                      </m:fPr>
                      <m:num>
                        <m:r>
                          <a:rPr lang="de-DE" b="0" i="1" smtClean="0">
                            <a:latin typeface="Cambria Math" panose="02040503050406030204" pitchFamily="18" charset="0"/>
                          </a:rPr>
                          <m:t>𝐻𝑏</m:t>
                        </m:r>
                        <m:sSub>
                          <m:sSubPr>
                            <m:ctrlPr>
                              <a:rPr lang="de-DE" b="0" i="1" smtClean="0">
                                <a:latin typeface="Cambria Math" panose="02040503050406030204" pitchFamily="18" charset="0"/>
                              </a:rPr>
                            </m:ctrlPr>
                          </m:sSubPr>
                          <m:e>
                            <m:r>
                              <a:rPr lang="de-DE" b="0" i="1" smtClean="0">
                                <a:latin typeface="Cambria Math" panose="02040503050406030204" pitchFamily="18" charset="0"/>
                              </a:rPr>
                              <m:t>𝑂</m:t>
                            </m:r>
                          </m:e>
                          <m:sub>
                            <m:r>
                              <a:rPr lang="de-DE" b="0" i="1" smtClean="0">
                                <a:latin typeface="Cambria Math" panose="02040503050406030204" pitchFamily="18" charset="0"/>
                              </a:rPr>
                              <m:t>2</m:t>
                            </m:r>
                          </m:sub>
                        </m:sSub>
                      </m:num>
                      <m:den>
                        <m:r>
                          <a:rPr lang="de-DE" b="0" i="1" smtClean="0">
                            <a:latin typeface="Cambria Math" panose="02040503050406030204" pitchFamily="18" charset="0"/>
                          </a:rPr>
                          <m:t>𝐻𝑏</m:t>
                        </m:r>
                        <m:sSub>
                          <m:sSubPr>
                            <m:ctrlPr>
                              <a:rPr lang="de-DE" b="0" i="1" smtClean="0">
                                <a:latin typeface="Cambria Math" panose="02040503050406030204" pitchFamily="18" charset="0"/>
                              </a:rPr>
                            </m:ctrlPr>
                          </m:sSubPr>
                          <m:e>
                            <m:r>
                              <a:rPr lang="de-DE" b="0" i="1" smtClean="0">
                                <a:latin typeface="Cambria Math" panose="02040503050406030204" pitchFamily="18" charset="0"/>
                              </a:rPr>
                              <m:t>𝑂</m:t>
                            </m:r>
                          </m:e>
                          <m:sub>
                            <m:r>
                              <a:rPr lang="de-DE" b="0" i="1" smtClean="0">
                                <a:latin typeface="Cambria Math" panose="02040503050406030204" pitchFamily="18" charset="0"/>
                              </a:rPr>
                              <m:t>2</m:t>
                            </m:r>
                          </m:sub>
                        </m:sSub>
                        <m:r>
                          <a:rPr lang="de-DE" b="0" i="1" smtClean="0">
                            <a:latin typeface="Cambria Math" panose="02040503050406030204" pitchFamily="18" charset="0"/>
                          </a:rPr>
                          <m:t>+</m:t>
                        </m:r>
                        <m:r>
                          <a:rPr lang="de-DE" b="0" i="1" smtClean="0">
                            <a:latin typeface="Cambria Math" panose="02040503050406030204" pitchFamily="18" charset="0"/>
                          </a:rPr>
                          <m:t>𝐻𝑏</m:t>
                        </m:r>
                      </m:den>
                    </m:f>
                  </m:oMath>
                </a14:m>
                <a:endParaRPr lang="de-DE" baseline="-25000" dirty="0"/>
              </a:p>
            </p:txBody>
          </p:sp>
        </mc:Choice>
        <mc:Fallback xmlns="">
          <p:sp>
            <p:nvSpPr>
              <p:cNvPr id="3" name="Inhaltsplatzhalter 2">
                <a:extLst>
                  <a:ext uri="{FF2B5EF4-FFF2-40B4-BE49-F238E27FC236}">
                    <a16:creationId xmlns:a16="http://schemas.microsoft.com/office/drawing/2014/main" id="{1EC49DAF-F907-2042-AF38-86BF6EEB6ED4}"/>
                  </a:ext>
                </a:extLst>
              </p:cNvPr>
              <p:cNvSpPr>
                <a:spLocks noGrp="1" noRot="1" noChangeAspect="1" noMove="1" noResize="1" noEditPoints="1" noAdjustHandles="1" noChangeArrowheads="1" noChangeShapeType="1" noTextEdit="1"/>
              </p:cNvSpPr>
              <p:nvPr>
                <p:ph idx="1"/>
              </p:nvPr>
            </p:nvSpPr>
            <p:spPr>
              <a:blipFill>
                <a:blip r:embed="rId2"/>
                <a:stretch>
                  <a:fillRect l="-965" t="-2632"/>
                </a:stretch>
              </a:blipFill>
            </p:spPr>
            <p:txBody>
              <a:bodyPr/>
              <a:lstStyle/>
              <a:p>
                <a:r>
                  <a:rPr lang="de-DE">
                    <a:noFill/>
                  </a:rPr>
                  <a:t> </a:t>
                </a:r>
              </a:p>
            </p:txBody>
          </p:sp>
        </mc:Fallback>
      </mc:AlternateContent>
      <p:pic>
        <p:nvPicPr>
          <p:cNvPr id="4" name="Grafik 3">
            <a:extLst>
              <a:ext uri="{FF2B5EF4-FFF2-40B4-BE49-F238E27FC236}">
                <a16:creationId xmlns:a16="http://schemas.microsoft.com/office/drawing/2014/main" id="{5EF1675B-F97F-204D-BB5A-9C915B21B7AD}"/>
              </a:ext>
            </a:extLst>
          </p:cNvPr>
          <p:cNvPicPr>
            <a:picLocks noChangeAspect="1"/>
          </p:cNvPicPr>
          <p:nvPr/>
        </p:nvPicPr>
        <p:blipFill rotWithShape="1">
          <a:blip r:embed="rId3"/>
          <a:srcRect r="29932"/>
          <a:stretch/>
        </p:blipFill>
        <p:spPr>
          <a:xfrm>
            <a:off x="7570956" y="4557426"/>
            <a:ext cx="4316244" cy="1949346"/>
          </a:xfrm>
          <a:prstGeom prst="rect">
            <a:avLst/>
          </a:prstGeom>
        </p:spPr>
      </p:pic>
    </p:spTree>
    <p:extLst>
      <p:ext uri="{BB962C8B-B14F-4D97-AF65-F5344CB8AC3E}">
        <p14:creationId xmlns:p14="http://schemas.microsoft.com/office/powerpoint/2010/main" val="32758922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50"/>
          <p:cNvSpPr txBox="1">
            <a:spLocks noGrp="1"/>
          </p:cNvSpPr>
          <p:nvPr>
            <p:ph type="title"/>
          </p:nvPr>
        </p:nvSpPr>
        <p:spPr>
          <a:xfrm>
            <a:off x="609600" y="274637"/>
            <a:ext cx="10972800" cy="1143200"/>
          </a:xfrm>
          <a:prstGeom prst="rect">
            <a:avLst/>
          </a:prstGeom>
        </p:spPr>
        <p:txBody>
          <a:bodyPr spcFirstLastPara="1" vert="horz" wrap="square" lIns="121900" tIns="121900" rIns="121900" bIns="121900" rtlCol="0" anchor="b" anchorCtr="0">
            <a:noAutofit/>
          </a:bodyPr>
          <a:lstStyle/>
          <a:p>
            <a:r>
              <a:rPr lang="en"/>
              <a:t>Pulsoxymetrie</a:t>
            </a:r>
            <a:endParaRPr/>
          </a:p>
        </p:txBody>
      </p:sp>
      <p:pic>
        <p:nvPicPr>
          <p:cNvPr id="277" name="Google Shape;277;p50"/>
          <p:cNvPicPr preferRelativeResize="0"/>
          <p:nvPr/>
        </p:nvPicPr>
        <p:blipFill>
          <a:blip r:embed="rId3">
            <a:alphaModFix/>
          </a:blip>
          <a:stretch>
            <a:fillRect/>
          </a:stretch>
        </p:blipFill>
        <p:spPr>
          <a:xfrm>
            <a:off x="2762167" y="1657601"/>
            <a:ext cx="6427435" cy="4908167"/>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44"/>
          <p:cNvSpPr txBox="1">
            <a:spLocks noGrp="1"/>
          </p:cNvSpPr>
          <p:nvPr>
            <p:ph type="title"/>
          </p:nvPr>
        </p:nvSpPr>
        <p:spPr>
          <a:xfrm>
            <a:off x="609600" y="274637"/>
            <a:ext cx="10972800" cy="1143200"/>
          </a:xfrm>
          <a:prstGeom prst="rect">
            <a:avLst/>
          </a:prstGeom>
        </p:spPr>
        <p:txBody>
          <a:bodyPr spcFirstLastPara="1" vert="horz" wrap="square" lIns="121900" tIns="121900" rIns="121900" bIns="121900" rtlCol="0" anchor="b" anchorCtr="0">
            <a:noAutofit/>
          </a:bodyPr>
          <a:lstStyle/>
          <a:p>
            <a:r>
              <a:rPr lang="en"/>
              <a:t>Hämoglobin</a:t>
            </a:r>
            <a:endParaRPr/>
          </a:p>
        </p:txBody>
      </p:sp>
      <p:pic>
        <p:nvPicPr>
          <p:cNvPr id="239" name="Google Shape;239;p44"/>
          <p:cNvPicPr preferRelativeResize="0"/>
          <p:nvPr/>
        </p:nvPicPr>
        <p:blipFill>
          <a:blip r:embed="rId3">
            <a:alphaModFix/>
          </a:blip>
          <a:stretch>
            <a:fillRect/>
          </a:stretch>
        </p:blipFill>
        <p:spPr>
          <a:xfrm>
            <a:off x="3667325" y="1662700"/>
            <a:ext cx="4413800" cy="487436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p45"/>
          <p:cNvSpPr/>
          <p:nvPr/>
        </p:nvSpPr>
        <p:spPr>
          <a:xfrm>
            <a:off x="360000" y="6230400"/>
            <a:ext cx="11472000" cy="6276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45" name="Google Shape;245;p45"/>
          <p:cNvSpPr/>
          <p:nvPr/>
        </p:nvSpPr>
        <p:spPr>
          <a:xfrm>
            <a:off x="313867" y="1224067"/>
            <a:ext cx="11472000" cy="6276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pic>
        <p:nvPicPr>
          <p:cNvPr id="246" name="Google Shape;246;p45" descr="Absorptionsspektrum.jpg"/>
          <p:cNvPicPr preferRelativeResize="0"/>
          <p:nvPr/>
        </p:nvPicPr>
        <p:blipFill>
          <a:blip r:embed="rId3">
            <a:alphaModFix/>
          </a:blip>
          <a:stretch>
            <a:fillRect/>
          </a:stretch>
        </p:blipFill>
        <p:spPr>
          <a:xfrm>
            <a:off x="1519232" y="0"/>
            <a:ext cx="9153536" cy="68580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48"/>
          <p:cNvSpPr txBox="1">
            <a:spLocks noGrp="1"/>
          </p:cNvSpPr>
          <p:nvPr>
            <p:ph type="title"/>
          </p:nvPr>
        </p:nvSpPr>
        <p:spPr>
          <a:xfrm>
            <a:off x="609600" y="274637"/>
            <a:ext cx="10972800" cy="1143200"/>
          </a:xfrm>
          <a:prstGeom prst="rect">
            <a:avLst/>
          </a:prstGeom>
        </p:spPr>
        <p:txBody>
          <a:bodyPr spcFirstLastPara="1" vert="horz" wrap="square" lIns="121900" tIns="121900" rIns="121900" bIns="121900" rtlCol="0" anchor="b" anchorCtr="0">
            <a:noAutofit/>
          </a:bodyPr>
          <a:lstStyle/>
          <a:p>
            <a:r>
              <a:rPr lang="en"/>
              <a:t>Pulsoxymetrie</a:t>
            </a:r>
            <a:endParaRPr/>
          </a:p>
        </p:txBody>
      </p:sp>
      <p:pic>
        <p:nvPicPr>
          <p:cNvPr id="265" name="Google Shape;265;p48"/>
          <p:cNvPicPr preferRelativeResize="0"/>
          <p:nvPr/>
        </p:nvPicPr>
        <p:blipFill>
          <a:blip r:embed="rId3">
            <a:alphaModFix/>
          </a:blip>
          <a:stretch>
            <a:fillRect/>
          </a:stretch>
        </p:blipFill>
        <p:spPr>
          <a:xfrm>
            <a:off x="2834974" y="1818174"/>
            <a:ext cx="6522051" cy="4858875"/>
          </a:xfrm>
          <a:prstGeom prst="rect">
            <a:avLst/>
          </a:prstGeom>
          <a:noFill/>
          <a:ln>
            <a:noFill/>
          </a:ln>
        </p:spPr>
      </p:pic>
    </p:spTree>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815</Words>
  <Application>Microsoft Office PowerPoint</Application>
  <PresentationFormat>Breitbild</PresentationFormat>
  <Paragraphs>113</Paragraphs>
  <Slides>32</Slides>
  <Notes>14</Notes>
  <HiddenSlides>1</HiddenSlides>
  <MMClips>0</MMClips>
  <ScaleCrop>false</ScaleCrop>
  <HeadingPairs>
    <vt:vector size="6" baseType="variant">
      <vt:variant>
        <vt:lpstr>Verwendete Schriftarten</vt:lpstr>
      </vt:variant>
      <vt:variant>
        <vt:i4>5</vt:i4>
      </vt:variant>
      <vt:variant>
        <vt:lpstr>Design</vt:lpstr>
      </vt:variant>
      <vt:variant>
        <vt:i4>1</vt:i4>
      </vt:variant>
      <vt:variant>
        <vt:lpstr>Folientitel</vt:lpstr>
      </vt:variant>
      <vt:variant>
        <vt:i4>32</vt:i4>
      </vt:variant>
    </vt:vector>
  </HeadingPairs>
  <TitlesOfParts>
    <vt:vector size="38" baseType="lpstr">
      <vt:lpstr>Arial</vt:lpstr>
      <vt:lpstr>Calibri</vt:lpstr>
      <vt:lpstr>Calibri Light</vt:lpstr>
      <vt:lpstr>Cambria Math</vt:lpstr>
      <vt:lpstr>Wingdings</vt:lpstr>
      <vt:lpstr>Office</vt:lpstr>
      <vt:lpstr>Pulsoxymetrie</vt:lpstr>
      <vt:lpstr>Stofftransport im Blut</vt:lpstr>
      <vt:lpstr>Takuo Aoyagi (Japan, 1936 – 2020)</vt:lpstr>
      <vt:lpstr>Streuung-Transmission</vt:lpstr>
      <vt:lpstr>Plethysmographie</vt:lpstr>
      <vt:lpstr>Pulsoxymetrie</vt:lpstr>
      <vt:lpstr>Hämoglobin</vt:lpstr>
      <vt:lpstr>PowerPoint-Präsentation</vt:lpstr>
      <vt:lpstr>Pulsoxymetrie</vt:lpstr>
      <vt:lpstr>Pulsoxymetrie</vt:lpstr>
      <vt:lpstr>PowerPoint-Präsentation</vt:lpstr>
      <vt:lpstr>Erläuterung</vt:lpstr>
      <vt:lpstr>PowerPoint-Präsentation</vt:lpstr>
      <vt:lpstr>Datenverlauf (IR-Kanal)</vt:lpstr>
      <vt:lpstr>Verlauf Rot und IR</vt:lpstr>
      <vt:lpstr>PowerPoint-Präsentation</vt:lpstr>
      <vt:lpstr>PowerPoint-Präsentation</vt:lpstr>
      <vt:lpstr>Datenverlauf</vt:lpstr>
      <vt:lpstr>PowerPoint-Präsentation</vt:lpstr>
      <vt:lpstr>Pulsoxymetrie</vt:lpstr>
      <vt:lpstr>Pulsoxymetrie</vt:lpstr>
      <vt:lpstr>Pulsoxymetrie</vt:lpstr>
      <vt:lpstr>Pulsoxymetrie</vt:lpstr>
      <vt:lpstr>Atmungseffekte</vt:lpstr>
      <vt:lpstr>rot (R) vs infrarot (IR)</vt:lpstr>
      <vt:lpstr>SaO2 zu R</vt:lpstr>
      <vt:lpstr>Eindringtiefe R / IR</vt:lpstr>
      <vt:lpstr>Arduino-Pulsoxymeter</vt:lpstr>
      <vt:lpstr>Plethysmogramme (vertauscht)</vt:lpstr>
      <vt:lpstr>PowerPoint-Präsentation</vt:lpstr>
      <vt:lpstr>Erweitertes Spektrum</vt:lpstr>
      <vt:lpstr>Methämoglobin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Jens Bongartz</dc:creator>
  <cp:lastModifiedBy>Jens Bongartz</cp:lastModifiedBy>
  <cp:revision>20</cp:revision>
  <dcterms:created xsi:type="dcterms:W3CDTF">2022-12-04T22:37:51Z</dcterms:created>
  <dcterms:modified xsi:type="dcterms:W3CDTF">2023-12-08T12:50:01Z</dcterms:modified>
</cp:coreProperties>
</file>